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923ba3e9eef48e4" /><Relationship Type="http://schemas.openxmlformats.org/officeDocument/2006/relationships/extended-properties" Target="/docProps/app.xml" Id="R2629a13834364253" /><Relationship Type="http://schemas.openxmlformats.org/officeDocument/2006/relationships/officeDocument" Target="/ppt/presentation.xml" Id="R5ec53396183c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ba3a2f12c4f72"/>
  </p:sldMasterIdLst>
  <p:notesMasterIdLst>
    <p:notesMasterId xmlns:r="http://schemas.openxmlformats.org/officeDocument/2006/relationships" r:id="R3f15cf6e55bd4028"/>
  </p:notesMasterIdLst>
  <p:sldIdLst>
    <p:sldId xmlns:r="http://schemas.openxmlformats.org/officeDocument/2006/relationships" id="256" r:id="Rb8ebda4b43f346f4"/>
    <p:sldId xmlns:r="http://schemas.openxmlformats.org/officeDocument/2006/relationships" id="257" r:id="Rc66b30ab20d54c9b"/>
    <p:sldId xmlns:r="http://schemas.openxmlformats.org/officeDocument/2006/relationships" id="258" r:id="R0268839cb5664014"/>
    <p:sldId xmlns:r="http://schemas.openxmlformats.org/officeDocument/2006/relationships" id="259" r:id="Rdc0fc289cd7b4e11"/>
    <p:sldId xmlns:r="http://schemas.openxmlformats.org/officeDocument/2006/relationships" id="260" r:id="Rad10e537e2464434"/>
    <p:sldId xmlns:r="http://schemas.openxmlformats.org/officeDocument/2006/relationships" id="261" r:id="R9f113e5ee8614941"/>
    <p:sldId xmlns:r="http://schemas.openxmlformats.org/officeDocument/2006/relationships" id="262" r:id="Rfc6c74e173a34596"/>
    <p:sldId xmlns:r="http://schemas.openxmlformats.org/officeDocument/2006/relationships" id="263" r:id="R8b554c9ddc034703"/>
    <p:sldId xmlns:r="http://schemas.openxmlformats.org/officeDocument/2006/relationships" id="264" r:id="R74fd506704f043ec"/>
    <p:sldId xmlns:r="http://schemas.openxmlformats.org/officeDocument/2006/relationships" id="265" r:id="R15f6932ba7a543b7"/>
    <p:sldId xmlns:r="http://schemas.openxmlformats.org/officeDocument/2006/relationships" id="266" r:id="Rfd8874853f1b4f75"/>
    <p:sldId xmlns:r="http://schemas.openxmlformats.org/officeDocument/2006/relationships" id="267" r:id="R5d9c1b7cf07f4c3f"/>
    <p:sldId xmlns:r="http://schemas.openxmlformats.org/officeDocument/2006/relationships" id="268" r:id="R4ef2c6d2255b4ef3"/>
    <p:sldId xmlns:r="http://schemas.openxmlformats.org/officeDocument/2006/relationships" id="269" r:id="R4da2851286b849bd"/>
    <p:sldId xmlns:r="http://schemas.openxmlformats.org/officeDocument/2006/relationships" id="270" r:id="Rd9706630c9c94052"/>
    <p:sldId xmlns:r="http://schemas.openxmlformats.org/officeDocument/2006/relationships" id="271" r:id="R76dbad4bf7ec49b2"/>
    <p:sldId xmlns:r="http://schemas.openxmlformats.org/officeDocument/2006/relationships" id="272" r:id="Ra25dbcbab7ba4612"/>
    <p:sldId xmlns:r="http://schemas.openxmlformats.org/officeDocument/2006/relationships" id="273" r:id="R2a9abf7953304421"/>
    <p:sldId xmlns:r="http://schemas.openxmlformats.org/officeDocument/2006/relationships" id="274" r:id="R069f54d250b74327"/>
    <p:sldId xmlns:r="http://schemas.openxmlformats.org/officeDocument/2006/relationships" id="275" r:id="R7de66daa8cac40e4"/>
    <p:sldId xmlns:r="http://schemas.openxmlformats.org/officeDocument/2006/relationships" id="276" r:id="Rdf1aed2ee93a4783"/>
    <p:sldId xmlns:r="http://schemas.openxmlformats.org/officeDocument/2006/relationships" id="277" r:id="R2e451e8ee9e045c4"/>
    <p:sldId xmlns:r="http://schemas.openxmlformats.org/officeDocument/2006/relationships" id="278" r:id="Raf06613650f4481d"/>
    <p:sldId xmlns:r="http://schemas.openxmlformats.org/officeDocument/2006/relationships" id="279" r:id="Rf7f89ac63deb4d7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1b14c8e2e3b4ab2" /><Relationship Type="http://schemas.openxmlformats.org/officeDocument/2006/relationships/slideMaster" Target="/ppt/slideMasters/slideMaster1.xml" Id="R8e7ba3a2f12c4f72" /><Relationship Type="http://schemas.openxmlformats.org/officeDocument/2006/relationships/notesMaster" Target="/ppt/notesMasters/notesMaster1.xml" Id="R3f15cf6e55bd4028" /><Relationship Type="http://schemas.openxmlformats.org/officeDocument/2006/relationships/presProps" Target="/ppt/presProps.xml" Id="R16686afaa0f24e5f" /><Relationship Type="http://schemas.openxmlformats.org/officeDocument/2006/relationships/tableStyles" Target="/ppt/tableStyles.xml" Id="R31ffab759f7d4f04" /><Relationship Type="http://schemas.openxmlformats.org/officeDocument/2006/relationships/slide" Target="/ppt/slides/slide1.xml" Id="Rb8ebda4b43f346f4" /><Relationship Type="http://schemas.openxmlformats.org/officeDocument/2006/relationships/slide" Target="/ppt/slides/slide2.xml" Id="Rc66b30ab20d54c9b" /><Relationship Type="http://schemas.openxmlformats.org/officeDocument/2006/relationships/slide" Target="/ppt/slides/slide3.xml" Id="R0268839cb5664014" /><Relationship Type="http://schemas.openxmlformats.org/officeDocument/2006/relationships/slide" Target="/ppt/slides/slide4.xml" Id="Rdc0fc289cd7b4e11" /><Relationship Type="http://schemas.openxmlformats.org/officeDocument/2006/relationships/slide" Target="/ppt/slides/slide5.xml" Id="Rad10e537e2464434" /><Relationship Type="http://schemas.openxmlformats.org/officeDocument/2006/relationships/slide" Target="/ppt/slides/slide6.xml" Id="R9f113e5ee8614941" /><Relationship Type="http://schemas.openxmlformats.org/officeDocument/2006/relationships/slide" Target="/ppt/slides/slide7.xml" Id="Rfc6c74e173a34596" /><Relationship Type="http://schemas.openxmlformats.org/officeDocument/2006/relationships/slide" Target="/ppt/slides/slide8.xml" Id="R8b554c9ddc034703" /><Relationship Type="http://schemas.openxmlformats.org/officeDocument/2006/relationships/slide" Target="/ppt/slides/slide9.xml" Id="R74fd506704f043ec" /><Relationship Type="http://schemas.openxmlformats.org/officeDocument/2006/relationships/slide" Target="/ppt/slides/slide10.xml" Id="R15f6932ba7a543b7" /><Relationship Type="http://schemas.openxmlformats.org/officeDocument/2006/relationships/slide" Target="/ppt/slides/slide11.xml" Id="Rfd8874853f1b4f75" /><Relationship Type="http://schemas.openxmlformats.org/officeDocument/2006/relationships/slide" Target="/ppt/slides/slide12.xml" Id="R5d9c1b7cf07f4c3f" /><Relationship Type="http://schemas.openxmlformats.org/officeDocument/2006/relationships/slide" Target="/ppt/slides/slide13.xml" Id="R4ef2c6d2255b4ef3" /><Relationship Type="http://schemas.openxmlformats.org/officeDocument/2006/relationships/slide" Target="/ppt/slides/slide14.xml" Id="R4da2851286b849bd" /><Relationship Type="http://schemas.openxmlformats.org/officeDocument/2006/relationships/slide" Target="/ppt/slides/slide15.xml" Id="Rd9706630c9c94052" /><Relationship Type="http://schemas.openxmlformats.org/officeDocument/2006/relationships/slide" Target="/ppt/slides/slide16.xml" Id="R76dbad4bf7ec49b2" /><Relationship Type="http://schemas.openxmlformats.org/officeDocument/2006/relationships/slide" Target="/ppt/slides/slide17.xml" Id="Ra25dbcbab7ba4612" /><Relationship Type="http://schemas.openxmlformats.org/officeDocument/2006/relationships/slide" Target="/ppt/slides/slide18.xml" Id="R2a9abf7953304421" /><Relationship Type="http://schemas.openxmlformats.org/officeDocument/2006/relationships/slide" Target="/ppt/slides/slide19.xml" Id="R069f54d250b74327" /><Relationship Type="http://schemas.openxmlformats.org/officeDocument/2006/relationships/slide" Target="/ppt/slides/slide20.xml" Id="R7de66daa8cac40e4" /><Relationship Type="http://schemas.openxmlformats.org/officeDocument/2006/relationships/slide" Target="/ppt/slides/slide21.xml" Id="Rdf1aed2ee93a4783" /><Relationship Type="http://schemas.openxmlformats.org/officeDocument/2006/relationships/slide" Target="/ppt/slides/slide22.xml" Id="R2e451e8ee9e045c4" /><Relationship Type="http://schemas.openxmlformats.org/officeDocument/2006/relationships/slide" Target="/ppt/slides/slide23.xml" Id="Raf06613650f4481d" /><Relationship Type="http://schemas.openxmlformats.org/officeDocument/2006/relationships/slide" Target="/ppt/slides/slide24.xml" Id="Rf7f89ac63deb4d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caccaf053fd45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ross Medicine">
      <a:dk1>
        <a:srgbClr val="231914"/>
      </a:dk1>
      <a:lt1>
        <a:srgbClr val="FFFFFF"/>
      </a:lt1>
      <a:dk2>
        <a:srgbClr val="172126"/>
      </a:dk2>
      <a:lt2>
        <a:srgbClr val="EEF3F6"/>
      </a:lt2>
      <a:accent1>
        <a:srgbClr val="00A1E9"/>
      </a:accent1>
      <a:accent2>
        <a:srgbClr val="FABF00"/>
      </a:accent2>
      <a:accent3>
        <a:srgbClr val="006A9C"/>
      </a:accent3>
      <a:accent4>
        <a:srgbClr val="231914"/>
      </a:accent4>
      <a:accent5>
        <a:srgbClr val="DDE6EB"/>
      </a:accent5>
      <a:accent6>
        <a:srgbClr val="6F828E"/>
      </a:accent6>
      <a:hlink>
        <a:srgbClr val="006A9C"/>
      </a:hlink>
      <a:folHlink>
        <a:srgbClr val="006A9C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ross Medicin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231914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231914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231914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231914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231914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231914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231914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5bf53e4a774024" /><Relationship Type="http://schemas.openxmlformats.org/officeDocument/2006/relationships/notesMaster" Target="/ppt/notesMasters/notesMaster1.xml" Id="Rc2b6854b75fa4b6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43ebe35372e4ea3" /><Relationship Type="http://schemas.openxmlformats.org/officeDocument/2006/relationships/notesMaster" Target="/ppt/notesMasters/notesMaster1.xml" Id="Rb7075bb7f357464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71576e20fcd454d" /><Relationship Type="http://schemas.openxmlformats.org/officeDocument/2006/relationships/notesMaster" Target="/ppt/notesMasters/notesMaster1.xml" Id="R29c8322fd327438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7af9e34e533444f" /><Relationship Type="http://schemas.openxmlformats.org/officeDocument/2006/relationships/notesMaster" Target="/ppt/notesMasters/notesMaster1.xml" Id="R5eed20fbf100471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f9797898c2c4ccf" /><Relationship Type="http://schemas.openxmlformats.org/officeDocument/2006/relationships/notesMaster" Target="/ppt/notesMasters/notesMaster1.xml" Id="R372dbe68c8a94ed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9dab81bdf604ff5" /><Relationship Type="http://schemas.openxmlformats.org/officeDocument/2006/relationships/notesMaster" Target="/ppt/notesMasters/notesMaster1.xml" Id="Rd892dafcd7e244b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ae4338f84b249b2" /><Relationship Type="http://schemas.openxmlformats.org/officeDocument/2006/relationships/notesMaster" Target="/ppt/notesMasters/notesMaster1.xml" Id="R11ec8bfaff2a431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60a69b675d2409b" /><Relationship Type="http://schemas.openxmlformats.org/officeDocument/2006/relationships/notesMaster" Target="/ppt/notesMasters/notesMaster1.xml" Id="R03495ff1c92f499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9a13a530a3b497c" /><Relationship Type="http://schemas.openxmlformats.org/officeDocument/2006/relationships/notesMaster" Target="/ppt/notesMasters/notesMaster1.xml" Id="R2d469c85220c4b6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9291555fba448ef" /><Relationship Type="http://schemas.openxmlformats.org/officeDocument/2006/relationships/notesMaster" Target="/ppt/notesMasters/notesMaster1.xml" Id="Rba480f3585c948e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2bc4897adcf4a7d" /><Relationship Type="http://schemas.openxmlformats.org/officeDocument/2006/relationships/notesMaster" Target="/ppt/notesMasters/notesMaster1.xml" Id="R294e02a177f64a1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d6332059fda4110" /><Relationship Type="http://schemas.openxmlformats.org/officeDocument/2006/relationships/notesMaster" Target="/ppt/notesMasters/notesMaster1.xml" Id="R47cf0cb734dc413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3bcbd8678a74e08" /><Relationship Type="http://schemas.openxmlformats.org/officeDocument/2006/relationships/notesMaster" Target="/ppt/notesMasters/notesMaster1.xml" Id="R8554b13b3cd441b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991e022831443a2" /><Relationship Type="http://schemas.openxmlformats.org/officeDocument/2006/relationships/notesMaster" Target="/ppt/notesMasters/notesMaster1.xml" Id="R1b2959ecb16b445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970f6c696af47d8" /><Relationship Type="http://schemas.openxmlformats.org/officeDocument/2006/relationships/notesMaster" Target="/ppt/notesMasters/notesMaster1.xml" Id="R28ad3e5ed42242c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9536116acd74be1" /><Relationship Type="http://schemas.openxmlformats.org/officeDocument/2006/relationships/notesMaster" Target="/ppt/notesMasters/notesMaster1.xml" Id="R587cefa2a652487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ea5f8f90d8f4b30" /><Relationship Type="http://schemas.openxmlformats.org/officeDocument/2006/relationships/notesMaster" Target="/ppt/notesMasters/notesMaster1.xml" Id="R0e827bb288ff455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3fb89cc78a04b2e" /><Relationship Type="http://schemas.openxmlformats.org/officeDocument/2006/relationships/notesMaster" Target="/ppt/notesMasters/notesMaster1.xml" Id="Rb55fdf0f3f1b4a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d280c2170df4cbd" /><Relationship Type="http://schemas.openxmlformats.org/officeDocument/2006/relationships/notesMaster" Target="/ppt/notesMasters/notesMaster1.xml" Id="Rc74cf33cf31b47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87e8b0d327a4b1e" /><Relationship Type="http://schemas.openxmlformats.org/officeDocument/2006/relationships/notesMaster" Target="/ppt/notesMasters/notesMaster1.xml" Id="Rb78f4e14ef9e438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d68485532ba46ab" /><Relationship Type="http://schemas.openxmlformats.org/officeDocument/2006/relationships/notesMaster" Target="/ppt/notesMasters/notesMaster1.xml" Id="Rc4d9d0f6c10d47f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fcf6b153d504d37" /><Relationship Type="http://schemas.openxmlformats.org/officeDocument/2006/relationships/notesMaster" Target="/ppt/notesMasters/notesMaster1.xml" Id="R2d63301bb18d44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161827ee514465" /><Relationship Type="http://schemas.openxmlformats.org/officeDocument/2006/relationships/notesMaster" Target="/ppt/notesMasters/notesMaster1.xml" Id="Rda6ea0dfb77a42a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9e6abc38f984948" /><Relationship Type="http://schemas.openxmlformats.org/officeDocument/2006/relationships/notesMaster" Target="/ppt/notesMasters/notesMaster1.xml" Id="Rfc52ee12e8c5417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011adf6c4d1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f0eadccd6eb41e2" /><Relationship Type="http://schemas.openxmlformats.org/officeDocument/2006/relationships/slideLayout" Target="/ppt/slideLayouts/slideLayout1.xml" Id="R7cce08848258419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e08848258419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ross Medicine">
      <a:dk1>
        <a:srgbClr val="231914"/>
      </a:dk1>
      <a:lt1>
        <a:srgbClr val="FFFFFF"/>
      </a:lt1>
      <a:dk2>
        <a:srgbClr val="172126"/>
      </a:dk2>
      <a:lt2>
        <a:srgbClr val="EEF3F6"/>
      </a:lt2>
      <a:accent1>
        <a:srgbClr val="00A1E9"/>
      </a:accent1>
      <a:accent2>
        <a:srgbClr val="FABF00"/>
      </a:accent2>
      <a:accent3>
        <a:srgbClr val="006A9C"/>
      </a:accent3>
      <a:accent4>
        <a:srgbClr val="231914"/>
      </a:accent4>
      <a:accent5>
        <a:srgbClr val="DDE6EB"/>
      </a:accent5>
      <a:accent6>
        <a:srgbClr val="6F828E"/>
      </a:accent6>
      <a:hlink>
        <a:srgbClr val="006A9C"/>
      </a:hlink>
      <a:folHlink>
        <a:srgbClr val="006A9C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ross Medicin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231914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231914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231914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231914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231914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231914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231914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a8eac7d742d3" /><Relationship Type="http://schemas.openxmlformats.org/officeDocument/2006/relationships/image" Target="/ppt/media/image.png" Id="R6c926b6db3e24879" /><Relationship Type="http://schemas.openxmlformats.org/officeDocument/2006/relationships/notesSlide" Target="/ppt/notesSlides/notesSlide1.xml" Id="Rfa94df56d3dc48f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82c022b64f7c" /><Relationship Type="http://schemas.openxmlformats.org/officeDocument/2006/relationships/notesSlide" Target="/ppt/notesSlides/notesSlide10.xml" Id="R4d20c8bb6556411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28df4a96456d" /><Relationship Type="http://schemas.openxmlformats.org/officeDocument/2006/relationships/notesSlide" Target="/ppt/notesSlides/notesSlide11.xml" Id="R97f655a93a4f409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194538ba462b" /><Relationship Type="http://schemas.openxmlformats.org/officeDocument/2006/relationships/notesSlide" Target="/ppt/notesSlides/notesSlide12.xml" Id="R7dbe3f047d6143e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604fd5a64efd" /><Relationship Type="http://schemas.openxmlformats.org/officeDocument/2006/relationships/notesSlide" Target="/ppt/notesSlides/notesSlide13.xml" Id="Ra5e524a4be64463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639181c945c3" /><Relationship Type="http://schemas.openxmlformats.org/officeDocument/2006/relationships/notesSlide" Target="/ppt/notesSlides/notesSlide14.xml" Id="R8ee3b485c465489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9347e1074de2" /><Relationship Type="http://schemas.openxmlformats.org/officeDocument/2006/relationships/notesSlide" Target="/ppt/notesSlides/notesSlide15.xml" Id="Rfeb2244c8d5940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a9c3d5e448fe" /><Relationship Type="http://schemas.openxmlformats.org/officeDocument/2006/relationships/notesSlide" Target="/ppt/notesSlides/notesSlide16.xml" Id="Rea760372a7e14db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c091fe374dad" /><Relationship Type="http://schemas.openxmlformats.org/officeDocument/2006/relationships/notesSlide" Target="/ppt/notesSlides/notesSlide17.xml" Id="R2ca71f12486b47e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b1056e3b4b22" /><Relationship Type="http://schemas.openxmlformats.org/officeDocument/2006/relationships/notesSlide" Target="/ppt/notesSlides/notesSlide18.xml" Id="R702859022bab47f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792b7e31442e" /><Relationship Type="http://schemas.openxmlformats.org/officeDocument/2006/relationships/notesSlide" Target="/ppt/notesSlides/notesSlide19.xml" Id="R4e92a2e8d9c8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097737f2440b0" /><Relationship Type="http://schemas.openxmlformats.org/officeDocument/2006/relationships/notesSlide" Target="/ppt/notesSlides/notesSlide2.xml" Id="R92eb921cf0534a4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0397399344a8" /><Relationship Type="http://schemas.openxmlformats.org/officeDocument/2006/relationships/notesSlide" Target="/ppt/notesSlides/notesSlide20.xml" Id="Rcb463639b59f49c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1538346b466e" /><Relationship Type="http://schemas.openxmlformats.org/officeDocument/2006/relationships/notesSlide" Target="/ppt/notesSlides/notesSlide21.xml" Id="R13b2afea8e004d0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454c97304191" /><Relationship Type="http://schemas.openxmlformats.org/officeDocument/2006/relationships/notesSlide" Target="/ppt/notesSlides/notesSlide22.xml" Id="R81b98b0ebf264c4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d2a35beb4890" /><Relationship Type="http://schemas.openxmlformats.org/officeDocument/2006/relationships/notesSlide" Target="/ppt/notesSlides/notesSlide23.xml" Id="R05d738c1167941f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61a3f02d4b4f" /><Relationship Type="http://schemas.openxmlformats.org/officeDocument/2006/relationships/notesSlide" Target="/ppt/notesSlides/notesSlide24.xml" Id="R91e0cb8b2874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be307253a41eb" /><Relationship Type="http://schemas.openxmlformats.org/officeDocument/2006/relationships/notesSlide" Target="/ppt/notesSlides/notesSlide3.xml" Id="Re3e3c9ed35a0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2fc266fd46cb" /><Relationship Type="http://schemas.openxmlformats.org/officeDocument/2006/relationships/notesSlide" Target="/ppt/notesSlides/notesSlide4.xml" Id="R655623cb0244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93642afa4dfc" /><Relationship Type="http://schemas.openxmlformats.org/officeDocument/2006/relationships/notesSlide" Target="/ppt/notesSlides/notesSlide5.xml" Id="R7a84b1858718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64253a9a41ee" /><Relationship Type="http://schemas.openxmlformats.org/officeDocument/2006/relationships/notesSlide" Target="/ppt/notesSlides/notesSlide6.xml" Id="R978a0715c6c9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55e2a7364a8b" /><Relationship Type="http://schemas.openxmlformats.org/officeDocument/2006/relationships/notesSlide" Target="/ppt/notesSlides/notesSlide7.xml" Id="R01c91028c13743f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fc119e71b4d8d" /><Relationship Type="http://schemas.openxmlformats.org/officeDocument/2006/relationships/image" Target="/ppt/media/image2.png" Id="R6be761a968b4421d" /><Relationship Type="http://schemas.openxmlformats.org/officeDocument/2006/relationships/image" Target="/ppt/media/image3.png" Id="R20ab1382c9e54ff9" /><Relationship Type="http://schemas.openxmlformats.org/officeDocument/2006/relationships/image" Target="/ppt/media/image4.png" Id="R6bf44c0bb29c4400" /><Relationship Type="http://schemas.openxmlformats.org/officeDocument/2006/relationships/image" Target="/ppt/media/image5.png" Id="R540967f491824906" /><Relationship Type="http://schemas.openxmlformats.org/officeDocument/2006/relationships/notesSlide" Target="/ppt/notesSlides/notesSlide8.xml" Id="R49cf537afead40d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212d3d5434256" /><Relationship Type="http://schemas.openxmlformats.org/officeDocument/2006/relationships/image" Target="/ppt/media/image6.png" Id="R8a9f060f816e4ac5" /><Relationship Type="http://schemas.openxmlformats.org/officeDocument/2006/relationships/image" Target="/ppt/media/image7.png" Id="R55bf6645801d48ed" /><Relationship Type="http://schemas.openxmlformats.org/officeDocument/2006/relationships/image" Target="/ppt/media/image8.png" Id="R8cae62c067fc4a0c" /><Relationship Type="http://schemas.openxmlformats.org/officeDocument/2006/relationships/notesSlide" Target="/ppt/notesSlides/notesSlide9.xml" Id="R39edd0b2ea0d408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EBC0D31-06F5-4EFC-8E22-1B1B6C196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CF6325-4FA6-495D-BA8C-86634867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471BE8-0434-40A8-9EE6-D7BA6F0AC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86550"/>
            <a:ext cx="4095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FDEE51-A697-4297-8214-6EFD5FC42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028700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231914"/>
                </a:solidFill>
              </a:defRPr>
            </a:pPr>
            <a:r>
              <a:rPr sz="4200" b="1">
                <a:solidFill>
                  <a:srgbClr val="231914"/>
                </a:solidFill>
              </a:rPr>
              <a:t>Cross Medicine</a:t>
            </a:r>
          </a:p>
          <a:p xmlns:a="http://schemas.openxmlformats.org/drawingml/2006/main">
            <a:pPr algn="l">
              <a:defRPr sz="4200" b="1">
                <a:solidFill>
                  <a:srgbClr val="231914"/>
                </a:solidFill>
              </a:defRPr>
            </a:pPr>
            <a:r>
              <a:rPr sz="4200" b="1">
                <a:solidFill>
                  <a:srgbClr val="231914"/>
                </a:solidFill>
              </a:rPr>
              <a:t>Brand Application Guide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C71FFB-EFD2-45BD-BE2A-B39B06E0E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81350"/>
            <a:ext cx="685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926b6db3e24879"/>
          <a:stretch xmlns:a="http://schemas.openxmlformats.org/drawingml/2006/main"/>
        </p:blipFill>
        <p:spPr>
          <a:xfrm xmlns:a="http://schemas.openxmlformats.org/drawingml/2006/main">
            <a:off x="8782050" y="1657662"/>
            <a:ext cx="2000250" cy="1428126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2B33BF-D6D6-4598-B8B0-FED9902F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D4C54"/>
                </a:solidFill>
              </a:defRPr>
            </a:pPr>
            <a:r>
              <a:rPr sz="1500" b="0">
                <a:solidFill>
                  <a:srgbClr val="3D4C54"/>
                </a:solidFill>
              </a:rPr>
              <a:t>VIから資料、Web、制作物へ展開するブランド適用ガイド</a:t>
            </a:r>
          </a:p>
        </p:txBody>
      </p:sp>
    </p:spTree>
    <p:extLst>
      <p:ext uri="{BB962C8B-B14F-4D97-AF65-F5344CB8AC3E}">
        <p14:creationId xmlns:p14="http://schemas.microsoft.com/office/powerpoint/2010/main" val="129452356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5CC9654-3A71-4934-85D9-ADA110D2E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745504-4500-4688-AD00-5CB702C2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ブランドカラー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0707BF-E0AA-4688-85F6-FF5B15CBC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6ABC35-FB32-4630-98A4-003FB9596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81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88DEED-505F-4471-B40A-BEC8D3B45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81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F63A38-693E-4A54-8A0D-7A5246CAC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1809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94B9ED-352F-43DA-807F-7193D88C5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17335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Brand Cyan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A8B0DE-59CF-47E7-840D-DEA2BBCE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0193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#00A1E9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CBBAD6-3B91-488C-AF60-163D46A21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790700"/>
            <a:ext cx="5572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ロゴ主色、リンク、短いアクセント。白文字本文の背景にはしない。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D699B0-A0AD-4D15-ADD2-863A36BA7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813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14112B-473F-40A6-A07B-C466AC164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67000"/>
            <a:ext cx="1809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6D046F-5E7F-4872-8803-B393D2FED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533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Brand Yellow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EC7F49-C969-4773-B05C-D5AE11A80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8194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#FABF00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29E43B-8523-4DC3-9B79-0DBE21FA3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590800"/>
            <a:ext cx="5572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注目や確認のための一点使い。本文色や多用する面にはしない。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65A654-31B1-4099-A400-EA7DD27C3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81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C75727-8D03-4572-A5AD-58DEDF4F3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67100"/>
            <a:ext cx="1809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19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86009B-4FF4-48BD-A6A4-F66180D63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3337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Brand 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E7166F-7DB6-4DBA-8A01-F91D520B6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6195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#231914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2A1C9F-499E-46F2-9E61-BA74C7E7E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390900"/>
            <a:ext cx="5572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ロゴタイプ、見出し、本文の強い表示。判断を落ち着かせる基準色。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38FC2F-AB51-4911-AA2E-A68A95D6B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81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25A809-DF8E-4124-B693-446FBD7F8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67200"/>
            <a:ext cx="1809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9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0A668D-4C9B-40FE-B51B-612D0BB23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1338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Primary 700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85816F-01DC-425F-8E7B-B81D6164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419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#006A9C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091AF7-F57E-4137-BEC5-01DE3FC2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91000"/>
            <a:ext cx="5572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白文字CTAなど、コントラストが必要な操作面に使う濃色派生。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DE304A-28DC-45D3-8475-809E73D76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5816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556FD9-5612-49D7-AF56-A9A2F6D93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67300"/>
            <a:ext cx="1809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3A4C48-110B-42A6-8613-CB4103E5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9339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Neutral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9F0F46-FA73-429C-B1D1-0B11911DD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52197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UI base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4ECDF2A-4145-42AD-A655-76F24C94A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991100"/>
            <a:ext cx="5572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背景、横罫線、補助テキスト。ブランド色を支える余白の色。</a:t>
            </a:r>
          </a:p>
        </p:txBody>
      </p:sp>
    </p:spTree>
    <p:extLst>
      <p:ext uri="{BB962C8B-B14F-4D97-AF65-F5344CB8AC3E}">
        <p14:creationId xmlns:p14="http://schemas.microsoft.com/office/powerpoint/2010/main" val="150486059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1BA049A-5557-4F56-A9E6-F2E50E64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1D9D1C-871D-425F-A2A6-4AC16819B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ブランドカラー例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0BBB3F-3B19-45E8-8E3F-AF5B9EE14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4649B0-914B-4079-84FF-3820F0669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113D8F-8DFD-441C-9C4A-D95A44D87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5C5A9A-658E-4D63-B9EE-97A4512BA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93F4A9-F380-4878-B84C-EEEA1C249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BA9043-BE3E-4737-A8AE-C07B441D3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71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ブランドカラー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B2DEA9-E482-4FE6-8BAC-BF44D8C9C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47950"/>
            <a:ext cx="4562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F67BD4-E3D7-45BE-BC77-C150823E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181350"/>
            <a:ext cx="12573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AB2F51-E092-4C64-8974-63955F931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105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Brand Cyan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7455B2-0385-4077-B7FC-9532D937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33800"/>
            <a:ext cx="12573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A056EF-ECF3-4621-BC1A-8D37A492D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6576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Brand Yellow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200009-F63E-4C4E-9112-FD852D89A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86250"/>
            <a:ext cx="12573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19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7AFDA0-41A8-46D2-BEFF-0D879B4E9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2100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Brand Ink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0B2B60-4471-4129-AF01-9C28673C5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838700"/>
            <a:ext cx="12573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BE58F7-1992-40DC-83F1-4CD7B8AB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7625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Neutral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AB8F0E-5D24-4A4C-BF17-1CD4D7EC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467350"/>
            <a:ext cx="1143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9E88BE-2CF7-4EE3-ADFA-A406CE669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391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注目は一点だけ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03D404-70C7-45A4-9339-5F8D41477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190750"/>
            <a:ext cx="4638675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FC0D78-D3E2-4F03-902E-60781BDC3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381250"/>
            <a:ext cx="42576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大量の白文字テキスト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13937F-1F9B-432D-86EF-5100AE158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705100"/>
            <a:ext cx="42576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本文も説明もすべて色面の上に載せる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345761-03F3-4A61-9096-05E109793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381000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72785B-4B0E-4CDE-B50A-167BCDF7D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81000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6CED36-887E-4E9A-B9ED-6920820DF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381000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8846FBC-B9F7-4A84-A5E8-B706D2D88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3475" y="381000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5CE157-DC51-4FE3-A0C2-C4489A964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381000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E47590E-12A8-4054-BCCC-BB79F2291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5075" y="381000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C5E8770-D5E9-409E-A083-DD9F1DBDD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4762500"/>
            <a:ext cx="44100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E222AB-F000-4747-AD5D-B74CF36F8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4972050"/>
            <a:ext cx="40671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強調が多すぎて主従が消える</a:t>
            </a:r>
          </a:p>
        </p:txBody>
      </p:sp>
    </p:spTree>
    <p:extLst>
      <p:ext uri="{BB962C8B-B14F-4D97-AF65-F5344CB8AC3E}">
        <p14:creationId xmlns:p14="http://schemas.microsoft.com/office/powerpoint/2010/main" val="13626106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D2D1D24-007C-4326-AB48-A33B47375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82D9E3-10D0-407C-ADCC-026F0CB6A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タイポグラフィ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200892-8856-4FD1-81E6-D249E0E25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DDD958-45D4-4112-9206-5368F583D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81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78972A-265A-4E07-BC54-22308C37E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EA120C-0B18-4EA9-A4F2-F85948BA7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716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タイトル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060D83-E99E-4E69-9425-DEC88D4EB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7907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35pt / 700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63BE87-0A29-4F89-8DFF-1E7CE6B94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240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231914"/>
                </a:solidFill>
              </a:defRPr>
            </a:pPr>
            <a:r>
              <a:rPr sz="2400" b="1">
                <a:solidFill>
                  <a:srgbClr val="231914"/>
                </a:solidFill>
              </a:rPr>
              <a:t>短いカテゴリ名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CE6D3A-A931-4EB6-958C-15E00B2DC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7716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語り口調にしない。説明は本文に置く。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342900-52C6-48B5-BCA5-377FEB0C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099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356923-77E9-4A6E-A5E9-339DB216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860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見出し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F0C5F9-C694-4E36-B6FB-927D1717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705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24pt / 700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DD04BB-4064-4A21-B072-7113CA693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384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選択基準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3B96DE-5525-46F2-A85C-33A79971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6860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セクションの意味を太さとサイズで示す。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C35806-B127-4CE7-BB63-9961E5608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243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9560E5-4446-4BCD-AAE3-203CF0930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本文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696000-27E5-4CBE-AFFB-510645136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6195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17pt / 400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269715-5CB0-45DD-A257-C3ADFB3C6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5528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1914"/>
                </a:solidFill>
              </a:defRPr>
            </a:pPr>
            <a:r>
              <a:rPr sz="1350" b="0">
                <a:solidFill>
                  <a:srgbClr val="231914"/>
                </a:solidFill>
              </a:rPr>
              <a:t>読み順を安定させる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F885E2-343F-4E13-8AB8-55A6DDA3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6004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余白と行間を使い、色や囲みで補わない。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054C22-65EE-463F-BD66-2B02858C4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387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6B837B-C27C-45E3-93B7-0C590092E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148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注記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B29542-3421-4296-BD9C-12060E6AE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5339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13pt / 700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AEF229-3B76-4CC1-B5E8-A1D1C74DE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4672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31914"/>
                </a:solidFill>
              </a:defRPr>
            </a:pPr>
            <a:r>
              <a:rPr sz="1050" b="1">
                <a:solidFill>
                  <a:srgbClr val="231914"/>
                </a:solidFill>
              </a:rPr>
              <a:t>最小 / 正本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80F28A-32AB-4E5F-BA4B-91D5BDC58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5148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小さくしても判断ラベルとして読める太さにする。</a:t>
            </a:r>
          </a:p>
        </p:txBody>
      </p:sp>
    </p:spTree>
    <p:extLst>
      <p:ext uri="{BB962C8B-B14F-4D97-AF65-F5344CB8AC3E}">
        <p14:creationId xmlns:p14="http://schemas.microsoft.com/office/powerpoint/2010/main" val="179271776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13DAFB-8674-4E08-B280-F80E3486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5C118C-36DA-4C06-B573-491FC6B42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タイポグラフィ例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27712B-66A6-4D78-BC2B-1F36082E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587CDA-B070-4960-BF07-1BF4118A2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2FCCA5-FCB9-41FD-BAE4-2FB33293B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9C4A0B-5D10-4593-B362-1EA4DFAC9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404856-4187-4599-830A-60789FA73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E1CC38-2690-4E95-AB23-79892C6DE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266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231914"/>
                </a:solidFill>
              </a:defRPr>
            </a:pPr>
            <a:r>
              <a:rPr sz="2325" b="1">
                <a:solidFill>
                  <a:srgbClr val="231914"/>
                </a:solidFill>
              </a:rPr>
              <a:t>資料レイアウト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AFAA6B-8869-4175-8A9E-5C58075B5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38450"/>
            <a:ext cx="4524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B6EBBC-3D55-4E7F-A604-C5485BB63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194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選択基準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9FB205-741A-4268-B4FA-2C2C398A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0"/>
            <a:ext cx="4524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見出し、本文、注記のサイズ差で読む順を作る。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9D3F89-5C2E-4FAD-9F6F-49F7CEBFE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62450"/>
            <a:ext cx="685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1914"/>
                </a:solidFill>
              </a:defRPr>
            </a:pPr>
            <a:r>
              <a:rPr sz="975" b="1">
                <a:solidFill>
                  <a:srgbClr val="231914"/>
                </a:solidFill>
              </a:rPr>
              <a:t>正本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BD5001-26CA-4C3E-B562-4C39CFF40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3624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D4C54"/>
                </a:solidFill>
              </a:defRPr>
            </a:pPr>
            <a:r>
              <a:rPr sz="975" b="0">
                <a:solidFill>
                  <a:srgbClr val="3D4C54"/>
                </a:solidFill>
              </a:rPr>
              <a:t>CrossMedicine_vi.pdf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2620F7-4816-454E-A521-B06881AF4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419350"/>
            <a:ext cx="433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4C54"/>
                </a:solidFill>
              </a:defRPr>
            </a:pPr>
            <a:r>
              <a:rPr sz="1350" b="1">
                <a:solidFill>
                  <a:srgbClr val="3D4C54"/>
                </a:solidFill>
              </a:rPr>
              <a:t>見出しのような本文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BD4207-76E6-496F-9CA5-1A74B57C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3105150"/>
            <a:ext cx="433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4C54"/>
                </a:solidFill>
              </a:defRPr>
            </a:pPr>
            <a:r>
              <a:rPr sz="1350" b="0">
                <a:solidFill>
                  <a:srgbClr val="3D4C54"/>
                </a:solidFill>
              </a:rPr>
              <a:t>説明文のようなタイトル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ED60EB-EFB9-4D61-B0FA-558EC1256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3790950"/>
            <a:ext cx="433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A1E9"/>
                </a:solidFill>
              </a:defRPr>
            </a:pPr>
            <a:r>
              <a:rPr sz="1350" b="1">
                <a:solidFill>
                  <a:srgbClr val="00A1E9"/>
                </a:solidFill>
              </a:rPr>
              <a:t>注記のような重要語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AF219C-6E4D-4623-899D-360544661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4476750"/>
            <a:ext cx="433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4C54"/>
                </a:solidFill>
              </a:defRPr>
            </a:pPr>
            <a:r>
              <a:rPr sz="1350" b="0">
                <a:solidFill>
                  <a:srgbClr val="3D4C54"/>
                </a:solidFill>
              </a:rPr>
              <a:t>すべて同じ強さ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19F25C-1688-4924-A10C-337B0B70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539115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サイズ差が弱く、読む順が見えない</a:t>
            </a:r>
          </a:p>
        </p:txBody>
      </p:sp>
    </p:spTree>
    <p:extLst>
      <p:ext uri="{BB962C8B-B14F-4D97-AF65-F5344CB8AC3E}">
        <p14:creationId xmlns:p14="http://schemas.microsoft.com/office/powerpoint/2010/main" val="75996369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272280-D7E1-4A30-BE3F-E9CB31B5D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F57314-8B3F-48FC-BB56-477B78C0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レイアウト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BC19BB-9244-4FDB-896C-B539C2FB9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4F4F27-FC3D-4F1D-9EE4-46C7D02F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BA1FA6-A9A5-4C0A-9535-01E19E7A3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C91704-1971-4526-AD0D-2FE1A7FEA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716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上部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E9F953-2C94-448A-A0E9-DE8B2078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790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余白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1C58A3-4074-4B96-87AE-F844CD56D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7621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ページタイトル、区切り線、本文の距離を固定し、冒頭をカードで囲まない。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455755-DC16-4796-997C-57636FC51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71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94BD42-C011-4028-A31B-FB741D79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本文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340F42-7317-4BC4-9A5C-7558EA85E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670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行と表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8B35F0-A0C6-4209-82C7-702212752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6384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比較、判断、仕様は行ベースで並べる。横罫線で読み順を作る。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6FE134-233E-4568-BBCE-5CAC102D4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48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6DF62F-B343-4B55-A596-337E5CDA9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区切り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1AA3CC-1D46-4844-A8F1-3D2A21D1D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543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横罫線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E7C53E-6E83-49AD-A166-450245B9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5147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左端の縦線ではなく、セクション間の余白と横罫線で構造を示す。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40A640-C91D-4AE3-9CD5-0F268DC98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24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5365C0-7A30-4C54-B852-730916D84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005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密度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6AA469-36EF-4863-8DB2-5A52CE4A7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4196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一枚一テーマ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6DAD5D-94B8-473B-9C43-7D18DAB9B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910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低密度の余白ではなく、読み切れる範囲に内容を絞る。</a:t>
            </a:r>
          </a:p>
        </p:txBody>
      </p:sp>
    </p:spTree>
    <p:extLst>
      <p:ext uri="{BB962C8B-B14F-4D97-AF65-F5344CB8AC3E}">
        <p14:creationId xmlns:p14="http://schemas.microsoft.com/office/powerpoint/2010/main" val="193739940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D86CEC1-078F-40B1-BD95-F971F625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C3ADC5-1A34-41CC-9E17-83E33A86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レイアウト例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C6C2A2-A436-4FC2-9677-6160E06E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8DD2F-1A15-4499-8045-145BFAB04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9B6BBF-0C45-4BEC-82BD-65A0D255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5CD311-DE06-4D60-90BA-74DB4E775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D3AD95-C29A-4262-B62F-1EC1E882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370152-61A0-4330-902F-946E55576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1526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31914"/>
                </a:solidFill>
              </a:defRPr>
            </a:pPr>
            <a:r>
              <a:rPr sz="2025" b="1">
                <a:solidFill>
                  <a:srgbClr val="231914"/>
                </a:solidFill>
              </a:rPr>
              <a:t>レイアウト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DB8C23-4A8F-41D0-9953-1EE19EF91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47950"/>
            <a:ext cx="4524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5BDF24-EA75-4BF7-8B0F-A084C784D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480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DE2DB2-F13B-41B2-A922-244403144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3850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上部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0371DA-2DE9-41F9-8AAA-B62EF6C25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238500"/>
            <a:ext cx="33623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タイトル、罫線、本文の距離を固定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F25A6A-6606-4C07-B4BB-ECBB83895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909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85031C-F454-4F07-AB3C-15380878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8145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比較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D8BCA5-999A-43F9-9AA8-AC1422B0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981450"/>
            <a:ext cx="33623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行と列で差分を読む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3C5847-59F3-4035-8010-A00BDBAED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339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E963F9-0493-4ADC-8D4D-14CDE8E0F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72440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密度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53B970-88DE-428D-A1D2-70B78F8BA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4724400"/>
            <a:ext cx="33623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一枚一テーマに絞る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AEBE7F-7C61-4C50-9641-B3271DDBD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2768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E80FEB-2917-4B80-B4C9-383348A0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1526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31914"/>
                </a:solidFill>
              </a:defRPr>
            </a:pPr>
            <a:r>
              <a:rPr sz="1875" b="1">
                <a:solidFill>
                  <a:srgbClr val="231914"/>
                </a:solidFill>
              </a:rPr>
              <a:t>レイアウト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1C0B57-F2FE-47C9-A10B-C01B228A2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533650"/>
            <a:ext cx="4524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3D4C54"/>
                </a:solidFill>
              </a:defRPr>
            </a:pPr>
            <a:r>
              <a:rPr sz="900" b="0">
                <a:solidFill>
                  <a:srgbClr val="3D4C54"/>
                </a:solidFill>
              </a:rPr>
              <a:t>これは本文の前に長く置かれた説明文で、本文の開始位置を下げてしまう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6442991-65E8-47F1-8C59-607992D7E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067050"/>
            <a:ext cx="381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73B88B-64A1-4C31-B215-0F18DFEC3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3067050"/>
            <a:ext cx="1428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85AF8B-D40C-4EA6-8772-51311D5DF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1470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情報A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B85992D-5E8B-4F0B-8E48-3B9D9B7D8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3238500"/>
            <a:ext cx="1428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4AD010-1C63-4FE5-9AA2-B0C2AA297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348615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情報B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3E014E-10BC-4DBB-8F9D-EFABB97EE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324350"/>
            <a:ext cx="1428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8F27C86-DDB6-40FF-839C-D2C9BE131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457200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情報C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8AB872B-3168-43F6-81B9-09C7CFECC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4495800"/>
            <a:ext cx="1428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B020049-336F-44AD-B1CE-A02549080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474345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情報D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DB961B2-4BB2-4E93-8985-6DB0C04BB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5429250"/>
            <a:ext cx="42576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縦線、カード、長い説明が同時に出る</a:t>
            </a:r>
          </a:p>
        </p:txBody>
      </p:sp>
    </p:spTree>
    <p:extLst>
      <p:ext uri="{BB962C8B-B14F-4D97-AF65-F5344CB8AC3E}">
        <p14:creationId xmlns:p14="http://schemas.microsoft.com/office/powerpoint/2010/main" val="683308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280F15-6D79-4DC5-801D-953D6EFFF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232CDD-5C7A-44F3-90F0-A6895BF33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コンテンツ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C30997-1E07-49C7-B0C7-813E0FF91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0A1C2B-B505-4444-B581-3E8809CBE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4C09F2-A6C9-4389-A982-9F73BCBD3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1D54A5-1617-4B02-87C6-F431AC0D5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716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タイトル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BF4417-5494-4137-B400-8788270F9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790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カテゴリ名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602CC8-409F-4439-9661-B079F2CBB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7621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ロゴ、ブランドカラー、資料設計のように、探しやすい短い名前にする。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897703-4AF4-4DFB-9859-521BEBC90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71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96ECB0-3767-4EFB-B2ED-BD90DE75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本文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81508F-F60A-4675-BD93-EBDB493A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670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判断文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29A8A7-5393-45DB-A9F4-F23218ACC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6384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何を使うか、どこで使うか、何を避けるかが一読で分かる文にする。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771677-C15C-4044-9379-0396D927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48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1D8F9C-4D05-45FE-A514-697C1B483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用語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3FD5E8-1E07-4A12-82CE-282BBE4D7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543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固定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0C6997-8D48-4EBE-AC79-2EE024B59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5147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横組み、シンボル、日本語社名、正本など、同じ意味を同じ言葉で扱う。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FB7D5F-1AFF-45AA-ADAD-987433971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24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94458C-45E3-4506-9E68-514DAAD93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005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文量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D55892-BCF1-490B-A267-6DD7AB012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4196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行単位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C78A88-0444-4553-A912-15BBE9398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910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長い説明を段落で積まず、行見出しと短文で参照しやすくする。</a:t>
            </a:r>
          </a:p>
        </p:txBody>
      </p:sp>
    </p:spTree>
    <p:extLst>
      <p:ext uri="{BB962C8B-B14F-4D97-AF65-F5344CB8AC3E}">
        <p14:creationId xmlns:p14="http://schemas.microsoft.com/office/powerpoint/2010/main" val="193014975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B150025-F381-443D-9D7F-A1A269BB5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1FFA9C-FE7A-40C5-8E19-14649520F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コンテンツ例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87A371-3661-4512-AC13-C1A0EA59B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0A92AE-A7E4-409E-990C-B62476A7B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381830-841C-41D1-B13B-BA7EE165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B552A1-0426-4C7E-BCEE-580C6230C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C03100-6358-470E-A2E3-D2DA0676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470F71-7BD9-47D9-8A82-D2ACA2E79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19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143BBD-6B35-4915-9B01-4140891C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28900"/>
            <a:ext cx="83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標準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6379ED-CC90-49D0-8CD7-05C29194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609850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初見の接点では横組みロゴ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3498EE-E00A-42C1-8662-C64F9519D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385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8F48CB-8C4D-4F12-BBD8-52856D96F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48050"/>
            <a:ext cx="83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用途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442DCF-1825-4AEB-84AC-C547DEA46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429000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法人名が必要な資料は日本語社名入り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B96FC2-455C-426C-91B4-F02CAF278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576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B60AA2-F448-415B-BE4D-ED0794C0B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67200"/>
            <a:ext cx="83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禁止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34C067-CEF5-4B3D-8793-AF5773ED7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248150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再配色、変形、影、比率変更なし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E78160-E257-451A-BD1B-25B7177B4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8768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469417-7D92-4E77-B3EB-538DF5E53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400300"/>
            <a:ext cx="42576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4C54"/>
                </a:solidFill>
              </a:defRPr>
            </a:pPr>
            <a:r>
              <a:rPr sz="1500" b="1">
                <a:solidFill>
                  <a:srgbClr val="3D4C54"/>
                </a:solidFill>
              </a:rPr>
              <a:t>いい感じに配置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C41F20-D223-4A2F-AF5B-FF0CAA2C1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743200"/>
            <a:ext cx="42576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87E7E6-6F3F-4CB4-9E05-AC8FE4BB8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105150"/>
            <a:ext cx="42576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D4C54"/>
                </a:solidFill>
              </a:defRPr>
            </a:pPr>
            <a:r>
              <a:rPr sz="1500" b="0">
                <a:solidFill>
                  <a:srgbClr val="3D4C54"/>
                </a:solidFill>
              </a:rPr>
              <a:t>必要に応じて調整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9C6764-1B68-4E0F-A73C-330117311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448050"/>
            <a:ext cx="42576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DF62F65-2B7F-4A89-86B7-4759854F8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810000"/>
            <a:ext cx="42576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0A1E9"/>
                </a:solidFill>
              </a:defRPr>
            </a:pPr>
            <a:r>
              <a:rPr sz="1500" b="0">
                <a:solidFill>
                  <a:srgbClr val="00A1E9"/>
                </a:solidFill>
              </a:rPr>
              <a:t>ブランド感を損なわない範囲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6CBA07-14D4-47B8-9B2D-D94034BF9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152900"/>
            <a:ext cx="42576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D314E3F-16F2-43A3-88E6-4CD7D53A3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514850"/>
            <a:ext cx="42576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D4C54"/>
                </a:solidFill>
              </a:defRPr>
            </a:pPr>
            <a:r>
              <a:rPr sz="1500" b="0">
                <a:solidFill>
                  <a:srgbClr val="3D4C54"/>
                </a:solidFill>
              </a:rPr>
              <a:t>雰囲気で使い分け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31F1C90-0F5C-4680-8AA0-3893A18F4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857750"/>
            <a:ext cx="42576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A00508-ACA6-42A7-A29C-8815AC3B8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5410200"/>
            <a:ext cx="42576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判断語が曖昧で、制作時に解釈が分かれる</a:t>
            </a:r>
          </a:p>
        </p:txBody>
      </p:sp>
    </p:spTree>
    <p:extLst>
      <p:ext uri="{BB962C8B-B14F-4D97-AF65-F5344CB8AC3E}">
        <p14:creationId xmlns:p14="http://schemas.microsoft.com/office/powerpoint/2010/main" val="163103210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7B4BD0E-C59C-491C-AC71-A5C399142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5AFC5B-C8B8-4D14-9B00-5878E47FA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アクセシビリティ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79C6C2-B5F7-4126-B3EF-CEAE6433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B98D05-3487-4326-8410-BF89D154D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FA9E75-7515-4C00-8862-EF246A7A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8209B6-48A4-4BA8-92CC-4B9FA991B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716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コントラスト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77DBB8-1EEB-4A32-85D7-B25A0A23B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790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本文優先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0ACECB-6293-46E0-8EB2-FB7FE2AA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7621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Brand Cyan 500上の白文字は通常本文に使わない。操作面はPrimary 700を使う。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64913B-CF9B-4A65-ABFC-E2DD32C3F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71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ED458E-9241-4C35-95D5-B436278E5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可読性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D997CF-ED27-451D-87E2-07CCD1796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670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16pt以上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686099-120B-4F34-A603-598E566C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6384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本文は小さくしすぎない。長文より、行間と見出しで読みやすくする。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DB599E-59C8-4749-8A81-D63B44435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48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4003A6-9579-4056-9DE7-DFDA707D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色依存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A25ED0-A0EC-4B0C-BC00-CB06BDFD6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543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避ける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13ABC4-29CC-4E60-A15E-8E572B3B1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5147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状態や注意は色だけで示さず、見出し、文言、配置で意味を伝える。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B1C3FC-82A7-4249-A3C4-A4390CD3E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24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8C9929-3B54-4383-AB1A-667BCA945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005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ロゴ視認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5224D6-FF3E-42F4-8B08-5344F28AE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4196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背景確認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07ED12-172E-4456-B1AF-007AD87E1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910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白または明るい単色背景を標準にし、写真上では余白と明度差を確保する。</a:t>
            </a:r>
          </a:p>
        </p:txBody>
      </p:sp>
    </p:spTree>
    <p:extLst>
      <p:ext uri="{BB962C8B-B14F-4D97-AF65-F5344CB8AC3E}">
        <p14:creationId xmlns:p14="http://schemas.microsoft.com/office/powerpoint/2010/main" val="27310438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DFB030A-ACFA-49DE-AC44-D3A07BB30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3D641D-3719-49E2-A720-26676A34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アクセシビリティ例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644C27-672E-48D3-A967-4DB20E0FE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CC1FD2-39F2-4E32-A187-22D8F6E60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FA9DF0-C236-4F28-942C-2E55D7796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F6BE44-D430-4E3E-B66E-58523092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F59E17-1D91-4CE1-A7F3-D74E2588C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5D7E14-6D58-4208-96DF-B2A9A3476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19075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31914"/>
                </a:solidFill>
              </a:defRPr>
            </a:pPr>
            <a:r>
              <a:rPr sz="1950" b="1">
                <a:solidFill>
                  <a:srgbClr val="231914"/>
                </a:solidFill>
              </a:rPr>
              <a:t>予約内容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05B852-4C4E-4E25-90B1-D9D54847E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67000"/>
            <a:ext cx="4524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EE9EF7-56DA-46E9-982C-F580C087B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67050"/>
            <a:ext cx="4524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本文は読みやすいサイズで配置し、色だけに頼らない。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1D95CD-102D-4995-BB7F-D45CB68B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67150"/>
            <a:ext cx="1714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9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0DE5BC-A067-4F64-9BAD-BF09F5DB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0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確認する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6ACF0F-1F37-409B-AFA0-79061C201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7625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注意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EECF6A-4E03-4378-94EC-742EC245D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7625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変更内容を確認してください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D1A551-516B-44A8-8181-F5E46F278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190750"/>
            <a:ext cx="45243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304A75-66C3-4822-BA3A-EE94A3A1E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400300"/>
            <a:ext cx="41814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FFFFFF"/>
                </a:solidFill>
              </a:defRPr>
            </a:pPr>
            <a:r>
              <a:rPr sz="825" b="0">
                <a:solidFill>
                  <a:srgbClr val="FFFFFF"/>
                </a:solidFill>
              </a:rPr>
              <a:t>小さい白文字の説明が長く続き、読む前提になっている。背景色だけで重要度を示している。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1C1750-121D-47D4-9A24-58ED735C4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4057650"/>
            <a:ext cx="1619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FB67B0-FB09-4A39-9DF4-18FA3DD8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152900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31914"/>
                </a:solidFill>
              </a:defRPr>
            </a:pPr>
            <a:r>
              <a:rPr sz="975" b="1">
                <a:solidFill>
                  <a:srgbClr val="231914"/>
                </a:solidFill>
              </a:rPr>
              <a:t>注意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28DAC6-6812-4237-9AD0-0589D5B2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4781550"/>
            <a:ext cx="41814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色だけで意味を判別させる</a:t>
            </a:r>
          </a:p>
        </p:txBody>
      </p:sp>
    </p:spTree>
    <p:extLst>
      <p:ext uri="{BB962C8B-B14F-4D97-AF65-F5344CB8AC3E}">
        <p14:creationId xmlns:p14="http://schemas.microsoft.com/office/powerpoint/2010/main" val="2527846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98CFC04-2125-475D-B54F-37EAD6258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2DE01B-D358-4E5A-B20D-0D263BE45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位置づけ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FD669E-8E58-48C5-9899-D370742F1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9EB8B-771F-43A2-BC00-2B5F74AC4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621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0E8406-6823-404B-8A75-2C04CDD5A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003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21FF1B-C2FC-44B0-92A6-884610C0D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145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対象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3352A5-89C3-4757-8498-4423BE12A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7335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ブランド適用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F9135B-836F-4569-BAEE-FBD2A2689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704975"/>
            <a:ext cx="596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ロゴ、色、文字、余白、レイアウトを、資料やWebへ展開するための初期ガイドにする。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D4CBCA-C077-41EB-A46C-5B975EE86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385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6E8F46-0652-45DC-8413-6801A7A4C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527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非対象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B74140-1503-4407-9582-D35138F7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571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全体ではない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6E7F8A-F42A-48C7-8F39-AE437F830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543175"/>
            <a:ext cx="596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UI部品集、実装ライブラリ、組織運用は、この資料だけで完成した扱いにしない。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1AC95C-8A97-4A6A-B39C-6D0DBB66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767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EE40B4-11E3-415B-B7CA-355C50CC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接続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C4E5FE-1ED0-4AD2-A759-78759F7A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099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ロードマップ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8712CE-1B45-4FB9-9EDB-131916DB4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81375"/>
            <a:ext cx="596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デザイン言語、ツールボックス、組織運用へ段階的に広げる前提で使う。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8104E9-B9DC-4DC9-B024-83631597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149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EBBFB9-EF63-4373-B532-B47B4A1D3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291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使い方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26FE37-BE80-4D58-A742-48CE734E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2481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参照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60FF8A-5395-4FDE-A839-812243B5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219575"/>
            <a:ext cx="596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制作前にロゴ、色、文字、余白を確認し、良い例と悪い例で判断をそろえる。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BB02D4-C173-414C-82F1-41B7D0DD2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96050"/>
            <a:ext cx="10782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F828E"/>
                </a:solidFill>
              </a:defRPr>
            </a:pPr>
            <a:r>
              <a:rPr sz="750" b="0">
                <a:solidFill>
                  <a:srgbClr val="6F828E"/>
                </a:solidFill>
              </a:rPr>
              <a:t>参照: usagimaru note / Atlassian Design System / Material Design / Carbon / GOV.UK / USWDS / Figma / NN/g</a:t>
            </a:r>
          </a:p>
        </p:txBody>
      </p:sp>
    </p:spTree>
    <p:extLst>
      <p:ext uri="{BB962C8B-B14F-4D97-AF65-F5344CB8AC3E}">
        <p14:creationId xmlns:p14="http://schemas.microsoft.com/office/powerpoint/2010/main" val="136098318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E8274E9-566E-4FD1-92A2-8C7B802CC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3E726C-37ED-46E7-A0FD-011F3291F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トークン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29028B-F2A1-49D5-87FB-04CE025B1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31D382-89B1-41A9-B7CB-2597B4D51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AD0831-9CB3-4AD0-BB24-B31A0242E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2D36C3-6AE1-48F3-A69F-40621DD3B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71650"/>
            <a:ext cx="247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Brand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59A56C-36DC-4F3B-B85C-CB91448E3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762125"/>
            <a:ext cx="7962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VIに根拠がある色、ロゴ最小サイズ、余白比率。CrossMedicine_vi.pdf を正本にする。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EE5ABF-B8BC-41BD-833E-7195063B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71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A55C92-9294-436B-A335-58A877FC5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47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Primitive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C23E4A-5CC2-496B-A758-7926D0B2B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38425"/>
            <a:ext cx="7962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色階調、フォントサイズ、スペース、角丸など、再利用する値を名前で管理する。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863BF8-E1AE-408B-AFEC-30BE22C99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48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C04315-1874-4886-AD4F-39D17688D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247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Semantic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51521D-6C06-4D63-AA36-EAC57446B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514725"/>
            <a:ext cx="7962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primary、text、border、surfaceのように、用途名で参照できる別名を作る。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DBCB39-E383-4D46-8345-778FDFECA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24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CB21F9-8EDB-4ACC-93E8-9B5707DFC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00550"/>
            <a:ext cx="247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Code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865752-DCAF-4DF8-9E52-D9E2ABC30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391025"/>
            <a:ext cx="7962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tokens.json と tokens.css を同期し、デザインと実装の値を分岐させない。</a:t>
            </a:r>
          </a:p>
        </p:txBody>
      </p:sp>
    </p:spTree>
    <p:extLst>
      <p:ext uri="{BB962C8B-B14F-4D97-AF65-F5344CB8AC3E}">
        <p14:creationId xmlns:p14="http://schemas.microsoft.com/office/powerpoint/2010/main" val="121205931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6D60837-C897-4CCA-824D-6DF9A90C0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50A13B-7A3D-443B-B45B-431B8E11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トークン例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E2FF86-7998-4B98-9A94-037D5842C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11A68D-BF3E-4718-990D-11E456B4E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22B978-1EC8-40C3-9069-D71C2AAAD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18C18C-70D1-474F-9092-E6CF20B01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3EA76E-D563-44A5-A5E4-3AAAC3C4E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EA0CBA-4637-4C06-B9D3-F2F2DAFB2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812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148C83-C344-48D5-8476-B8CB0AA4A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5270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brand.color.cyan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A0964F-8F1B-49E9-93EC-C78C1389A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5527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#00A1E9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AB9FC1-A64E-4F12-83F8-5485D51FF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099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4BCE8D-2AE6-4DD2-B0FD-1082ADF52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1813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fontSize.body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F9968B-D91C-4763-BC98-376F4F680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1813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16px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E596ED-A650-4ABF-BC1A-49CD64D5E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385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81D694-CC9E-47A7-9578-053A9BD5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space.4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817DD4-404A-437D-B477-B0502B6C8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8100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16px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692C08-79A6-441D-B894-4FD02F0E0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672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8D6DA23-50D0-4F10-96B9-042688241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386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action.primary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E53A10-5CDD-429C-99C9-8C1FCA437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4386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#006A9C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225570-B0C1-4CF7-8D34-902364BDD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8958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6ADFE7-104E-474A-9464-84AE9955E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2343150"/>
            <a:ext cx="1428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429765-80FF-4510-858C-69A975DE7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4955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#00A1E9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70CB96-1812-4C6A-946E-380A16801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647950"/>
            <a:ext cx="1428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43B138-7CFC-487C-99B7-497995F08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28003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#00A2E8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F7157C-A0A7-433B-8ED4-8382FB813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486150"/>
            <a:ext cx="1428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F4517DA-3A6E-42CE-A871-2FA8073BF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6385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17px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D3EA7B-0B91-472A-869A-CD5FB3D5B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790950"/>
            <a:ext cx="1428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7A8095-BC55-4725-BDA9-EA34B919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39433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18px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D20E2A-F5A3-4B1D-9C0A-A4678F86D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4762500"/>
            <a:ext cx="1428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B001F86-AA3E-41FC-A39F-DA1128968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9149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blue2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CD7AAC1-2C52-4C07-ADF7-15DBEC6EF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4933950"/>
            <a:ext cx="1428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11410FA-5594-4437-A210-82021F16B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50863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31914"/>
                </a:solidFill>
              </a:defRPr>
            </a:pPr>
            <a:r>
              <a:rPr sz="1125" b="1">
                <a:solidFill>
                  <a:srgbClr val="231914"/>
                </a:solidFill>
              </a:rPr>
              <a:t>mainBlue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D691E4F-712E-4542-AB40-CDEE62CFE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5543550"/>
            <a:ext cx="4143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値と名前が散らばり、正本が分からない</a:t>
            </a:r>
          </a:p>
        </p:txBody>
      </p:sp>
    </p:spTree>
    <p:extLst>
      <p:ext uri="{BB962C8B-B14F-4D97-AF65-F5344CB8AC3E}">
        <p14:creationId xmlns:p14="http://schemas.microsoft.com/office/powerpoint/2010/main" val="195052656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E2F4D3-BB5F-428C-A2AD-5362EF9E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0EE1FE-BD46-4FCE-A884-6AF22EA78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運用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96D7BE-99E9-44A5-8A40-44983803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81392E-9336-4069-94AB-BDA818C50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D7B847-292C-49EF-8DC0-D5FC90A46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6C619B-FFFF-4F3C-A93D-3834E89DC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716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正本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D7790F-CE66-4E79-8164-D50FFD553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790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固定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27AFFF-BFBA-4914-BA32-E0C780A55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7621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ロゴは CrossMedicine_vi.pdf を参照する。再作成やトレースを正本にしない。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389CA9-8BA1-45E8-8821-0690C2720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71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35CCD4-4CEE-48DE-8545-D03A5EF29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例外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429306-6F5D-4393-AA02-C36FBD9C0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670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記録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BBA908-F70C-4038-B1BE-2FDB5DC35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6384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カード、追加色、サブタイトルなどを使う場合は、理由と利用範囲を残す。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D9E491-F820-4E41-8347-478B2100E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48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4F40E8-ABD9-4C76-8535-B09C032F0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更新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D3B2AC-2478-4B5C-BD32-1A7EBA734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543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小さく直す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DD96FA-284B-448E-BB9D-C96A04BBD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5147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新しい制作物で迷いが出たら、該当ページだけを改訂する。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2EEBD1-69CA-4E22-BD21-DF1EAE3DE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24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FDAD83-89D7-4F36-B63F-57F8C53EC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005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展開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1EB83D-3F4E-434E-873A-55C77EABA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4196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段階追加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0A49DE-E078-4647-B312-2E7C56EB5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91025"/>
            <a:ext cx="59626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基礎が安定した後に、個別UI部品を追加する。</a:t>
            </a:r>
          </a:p>
        </p:txBody>
      </p:sp>
    </p:spTree>
    <p:extLst>
      <p:ext uri="{BB962C8B-B14F-4D97-AF65-F5344CB8AC3E}">
        <p14:creationId xmlns:p14="http://schemas.microsoft.com/office/powerpoint/2010/main" val="121975140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A307A7A-B4B3-45E5-A9A6-4BDD7CE0E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064626-16C3-4485-956F-90EBFA70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運用例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E611D5-187B-4E98-8F3E-D2F432870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E13B1C-7110-41DD-9143-467E3296F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727803-4B20-47E1-965A-DD169E47F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0688BE-002D-457A-9414-E7571434E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1674BC-5A2D-43D9-9E93-1C2DFAE12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ACB34A-3B28-4696-944C-ABC3316F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19075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更新記録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9EE945-4A4F-4CD1-982A-C89FED428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47950"/>
            <a:ext cx="4524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CEDC08-9E77-492C-80C5-81D7813E7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152A1E-7A6D-4F98-B16A-C438FE8E7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14325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正本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2E0046-853E-42C4-9676-0378EB760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1432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CrossMedicine_vi.pdf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94DD62-B3AF-4AC9-A41D-1630F304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433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E8BBDC-14D4-4EB9-B6C7-8B071566A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957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例外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75E8D8-1183-410A-9971-13A7D9C3C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理由と範囲を記録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FE51F9-FA7C-47AF-8671-DC2BFA59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957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D8C6B9-B442-4EBB-AC33-156611071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4815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更新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1E1175-CEFA-453B-8BA5-93A79500A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2481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該当ページだけ改訂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3DCFEC-23DB-47AA-93A1-3335709BB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482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AA6697-4FB3-4498-8726-34BECC85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8006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展開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41F318-A651-4732-A351-CCEDB6C54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8006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基礎安定後に追加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941C3B-A821-4B9B-8CE0-3CDE8CB00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305050"/>
            <a:ext cx="1619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47E211-652D-4935-99A5-E32B48C7F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24765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31914"/>
                </a:solidFill>
              </a:defRPr>
            </a:pPr>
            <a:r>
              <a:rPr sz="1050" b="1">
                <a:solidFill>
                  <a:srgbClr val="231914"/>
                </a:solidFill>
              </a:rPr>
              <a:t>logo_final.png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A33961-144D-4D0B-9052-EAF6E7274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533650"/>
            <a:ext cx="1619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D05A06-11AA-451F-BDC9-C195D65EC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27051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31914"/>
                </a:solidFill>
              </a:defRPr>
            </a:pPr>
            <a:r>
              <a:rPr sz="1050" b="1">
                <a:solidFill>
                  <a:srgbClr val="231914"/>
                </a:solidFill>
              </a:rPr>
              <a:t>old_deck.pptx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AF5514-BA2F-4B06-937C-0300AD8A7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562350"/>
            <a:ext cx="1619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72FD76-BBBA-4F4D-9674-DBCB626D7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7338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31914"/>
                </a:solidFill>
              </a:defRPr>
            </a:pPr>
            <a:r>
              <a:rPr sz="1050" b="1">
                <a:solidFill>
                  <a:srgbClr val="231914"/>
                </a:solidFill>
              </a:rPr>
              <a:t>copy.ai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22C3500-F675-45C1-97E1-F70394E9D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4095750"/>
            <a:ext cx="1619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32632E-4E14-4B6D-B4AA-36E14D08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4267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31914"/>
                </a:solidFill>
              </a:defRPr>
            </a:pPr>
            <a:r>
              <a:rPr sz="1050" b="1">
                <a:solidFill>
                  <a:srgbClr val="231914"/>
                </a:solidFill>
              </a:rPr>
              <a:t>final2.pptx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61DB99-7477-48D1-9D3A-93551E19D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4972050"/>
            <a:ext cx="1619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ABA11A5-679F-42F6-82DA-62580277E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3275" y="51435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31914"/>
                </a:solidFill>
              </a:defRPr>
            </a:pPr>
            <a:r>
              <a:rPr sz="1050" b="1">
                <a:solidFill>
                  <a:srgbClr val="231914"/>
                </a:solidFill>
              </a:rPr>
              <a:t>new_rule?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0401A30-30EA-4F16-8D6D-80D4F935D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5600700"/>
            <a:ext cx="42576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正本と例外が増え続け、判断先が分散する</a:t>
            </a:r>
          </a:p>
        </p:txBody>
      </p:sp>
    </p:spTree>
    <p:extLst>
      <p:ext uri="{BB962C8B-B14F-4D97-AF65-F5344CB8AC3E}">
        <p14:creationId xmlns:p14="http://schemas.microsoft.com/office/powerpoint/2010/main" val="190600924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304B94-D655-43E3-A549-0A2B9E656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EA09D8-1454-4BD8-A080-7A51CFC0B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参照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788BCF-B246-4AFD-AD00-E7012A89F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9E397C-13C0-4713-A41A-FDC7D21D4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906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98B24C-3C18-495A-88C8-12D1492C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145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6624FF-B13F-486A-8E6E-09D3C1F99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43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usagimaru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B09EC9-5B7A-4815-A4D2-68C91571F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5621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再解釈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B572E3-EFB5-4269-879C-EFAC4480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533525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デザインシステムを、デザイン言語、ツールボックス、組織の三層として捉える。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1A3CF4-9B15-4A07-8426-45A21645F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384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5BA1B4-558B-4F74-A73D-D75475FB7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NN/g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17C3A6-EE1F-4437-B7E5-A7A71790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860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構成と運用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71252B-D975-4B0B-A550-1149FC354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57425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Style guide、Component library、Pattern libraryに加え、管理と継続運用を重視。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FAC70A-7BA5-4594-985A-233E656D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4659CD-D0E1-4945-BE71-D81D52E26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908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Figma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8B8B22-850F-4AEB-9425-E6AB61D5F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0099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基礎要素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BE317F-E509-4A3B-9A8F-1C6629584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81325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色、書体、ロゴ、アクセシビリティ、ブランドガイドラインを基礎として整理。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5EBD63-C6DA-4794-890A-7A7A13670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BC3496-B7AA-4D43-987F-47949A146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147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GOV.UK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72AB0B-9F0A-4B10-8B38-8C4D8BF7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7338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Styles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2FDFF9-5F7A-43CE-8ACE-694DDC576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05225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Styles、Components、Patternsを分け、使い方と例を同じ導線で示す。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79B9DA-6C7A-425F-98C5-9ADFC7FC5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0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57331E-6C74-445F-BA4C-034874C76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386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Carbon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956C36-70AC-4736-920B-39F2C6E91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4577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実装接続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7F1D3E-F306-45AC-A843-D0530CB6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29125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ガイドライン、コード、ツール、貢献コミュニティを一体で扱う考え方を参照。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83B40D-E763-4B0B-9193-713872F6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7340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6340ED-2941-481D-80A6-E02A2C70E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625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W3C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4268B4-D89C-403F-9D27-55990EA19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1816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Tokens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AC7677-A098-42E0-9227-7CA8CE885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53025"/>
            <a:ext cx="672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デザイントークンを、ツールとコードをつなぐ値の形式として参照。</a:t>
            </a:r>
          </a:p>
        </p:txBody>
      </p:sp>
    </p:spTree>
    <p:extLst>
      <p:ext uri="{BB962C8B-B14F-4D97-AF65-F5344CB8AC3E}">
        <p14:creationId xmlns:p14="http://schemas.microsoft.com/office/powerpoint/2010/main" val="159465005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86A71A7-BCB8-4F0D-9C95-56E0B56D6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42CD70-A228-4053-8E61-D7962BE74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位置づけ例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381C29-4466-409A-A093-345BD5B10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DB8411-C5E7-48EC-BDED-E43C62756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13775E-02C7-465A-A867-7A805DAEF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観点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71DAE0-545D-49F2-ABD6-DCC024D6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600200"/>
            <a:ext cx="430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4E4357-E46C-4D84-A30E-43835FBB1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600200"/>
            <a:ext cx="430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BE1BAE-403E-4942-B897-65CB1F54F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240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B82B60-70C7-4CB9-9ACC-145730B9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03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7AD6D1-8F3F-4BFA-BE10-9E7BC2618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66925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範囲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6D1090-1E85-452F-910D-501AD0622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0574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ブランド適用ガイドとして、ロゴ、色、文字、余白の判断に絞る。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B6B634-2131-4765-9EF7-F4C30486F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0574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この一冊でデザインシステムが完成したように見せる。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8DBEF5-9157-4A88-AACC-2CCDBADD9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766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5FC9EC-F135-440C-9CED-B4665878F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43225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順序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19B9C6-E352-4F60-B6C5-DADCCAFD4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9337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ブランドの基礎を固めてから、トークンやUI部品へ進める。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6DB27E-8691-419E-AF8C-6FABD9F7B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337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最初から大量の部品を並べ、判断基準が後回しになる。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454331-F9D4-4E35-8B4A-AC30824F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529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7995CE-AD6B-4271-84F4-B67FD18FA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19525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例示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24549D-BAF9-4D2A-B884-FD5B6FDDF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8100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抽象ルールの横に、実際の良い例と悪い例を置く。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5DCF22-9764-4DBC-A931-7F5A1F7AE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8100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原則だけで終わり、制作時に何を選べばよいか判断できない。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8CD5D5-9E0C-4C57-A410-C1E89E88D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29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1DE1BC-9280-4D70-890D-87D027050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95825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運用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068823-C035-4C96-A2BD-7D18EE4F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6863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正本、更新、例外の扱いを明記する。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969748-1C6F-4766-9CD5-3C0F9E1CB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686300"/>
            <a:ext cx="4305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資料の所有者や更新先がなく、古いスライドが正本化する。</a:t>
            </a:r>
          </a:p>
        </p:txBody>
      </p:sp>
    </p:spTree>
    <p:extLst>
      <p:ext uri="{BB962C8B-B14F-4D97-AF65-F5344CB8AC3E}">
        <p14:creationId xmlns:p14="http://schemas.microsoft.com/office/powerpoint/2010/main" val="8255755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929634-B328-4998-B508-560053089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B6DA55-0D7E-433C-89B3-2F49BE193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構成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0E1C81-CE33-48D1-948E-32F5BE0A6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7A0E70-1F6D-4A10-8571-AF2B3F5AD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66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2DE7A5-4C1D-451E-B3D9-67872B6E1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F2C51C-1E7E-4683-AAC9-23B3CF16E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言語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D9344C-5435-4BF5-87F2-25E50C3DD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609725"/>
            <a:ext cx="7962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ブランド思想、設計原則、使う語彙、避ける表現をそろえる。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B279AA-29BD-4F10-B4B1-FDD697E6A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670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BD3BD5-A909-4091-8341-8BB5C092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193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適用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FAA695-DEED-49E7-9BA0-C6356C88D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409825"/>
            <a:ext cx="7962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ロゴ、カラー、タイポグラフィ、余白、レイアウトを資料やWebへ展開する。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7257C6-A9A3-4A03-A3EE-1F7A25FDA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671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1D864B-2E5D-421D-988F-1E84B7A60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194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値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773904-B9A0-4E26-83F5-7B63D9B4C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209925"/>
            <a:ext cx="7962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色、文字、余白をトークン化し、デザインツールとコードの表記を一致させる。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78A28C-0CE8-41E9-BCE8-9AFCAA7F3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672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0B2072-F493-49BC-A9B7-17EE14E44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195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道具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40E626-F3A8-4F4B-835C-FCA660BBA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10025"/>
            <a:ext cx="7962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表紙、本文、図表、Webページなどのテンプレートを整える。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B26CD5-45A9-410C-BB85-8B454A847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673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BA42F5-3130-4E68-9182-AFBB368BA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196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31914"/>
                </a:solidFill>
              </a:defRPr>
            </a:pPr>
            <a:r>
              <a:rPr sz="1650" b="1">
                <a:solidFill>
                  <a:srgbClr val="231914"/>
                </a:solidFill>
              </a:rPr>
              <a:t>運用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63B454-CC8B-491D-BBD0-BE32F4EBF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10125"/>
            <a:ext cx="7962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正本、例外、更新、判断者を決め、資料が古くなる前に直せる状態にする。</a:t>
            </a:r>
          </a:p>
        </p:txBody>
      </p:sp>
    </p:spTree>
    <p:extLst>
      <p:ext uri="{BB962C8B-B14F-4D97-AF65-F5344CB8AC3E}">
        <p14:creationId xmlns:p14="http://schemas.microsoft.com/office/powerpoint/2010/main" val="17018025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3B0AE49-6598-4F15-B233-2F2AF31F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5676DC-FB90-4257-BF67-9AB9303F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構成例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6E755D-8D23-4715-A7EA-D840C96FE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F4F6B0-F05E-49A8-8D18-B8F1C07AA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BEE39F-C471-4C79-9173-580C58325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737D86-F3F2-4DCB-9A72-E13FC2BB0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91F17E-FC5D-4C74-9624-2F4472A7A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577E2E-5EB3-4689-8B9B-A5AB66AE3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266950"/>
            <a:ext cx="1143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C39696-4C42-4899-ADC1-5FBD40BDF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14575"/>
            <a:ext cx="76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31914"/>
                </a:solidFill>
              </a:defRPr>
            </a:pPr>
            <a:r>
              <a:rPr sz="1500" b="1">
                <a:solidFill>
                  <a:srgbClr val="231914"/>
                </a:solidFill>
              </a:rPr>
              <a:t>基礎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77114D-EBB3-49C5-A8C6-E779E65FA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333625"/>
            <a:ext cx="30765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ロゴ / 色 / 文字 / 余白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07D7EB-25E3-47C4-8D88-248FC83B1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956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03C05B-25F0-46F1-BC5E-AC433B8C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86100"/>
            <a:ext cx="1143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28F430-62E4-4DB3-A4E6-9D0EC6EE8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33725"/>
            <a:ext cx="76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31914"/>
                </a:solidFill>
              </a:defRPr>
            </a:pPr>
            <a:r>
              <a:rPr sz="1500" b="1">
                <a:solidFill>
                  <a:srgbClr val="231914"/>
                </a:solidFill>
              </a:rPr>
              <a:t>適用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DB967D-2F8C-4CF6-8EB3-E692E4B76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152775"/>
            <a:ext cx="30765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資料 / Web / 文書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FAEAD8-390B-4E4D-8AB1-9BBEE33FD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147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6BAA94-467F-4A6A-9E31-61B3C4DCC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05250"/>
            <a:ext cx="1143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E8D68D-2A1C-4D53-8A07-5F9544A9D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952875"/>
            <a:ext cx="76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31914"/>
                </a:solidFill>
              </a:defRPr>
            </a:pPr>
            <a:r>
              <a:rPr sz="1500" b="1">
                <a:solidFill>
                  <a:srgbClr val="231914"/>
                </a:solidFill>
              </a:rPr>
              <a:t>実装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4E547F-21B6-41DF-A7BB-7D4324E7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971925"/>
            <a:ext cx="30765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tokens.json / tokens.css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44C2A6-71DE-437F-A39C-A24BA9BC2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339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520F03-C7DA-452B-A5C0-A4BB1E600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724400"/>
            <a:ext cx="1143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E3927F-A655-4D8C-A69E-284FC9271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772025"/>
            <a:ext cx="76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31914"/>
                </a:solidFill>
              </a:defRPr>
            </a:pPr>
            <a:r>
              <a:rPr sz="1500" b="1">
                <a:solidFill>
                  <a:srgbClr val="231914"/>
                </a:solidFill>
              </a:rPr>
              <a:t>運用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C9D40C-6812-4525-B139-52AE2AA61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791075"/>
            <a:ext cx="30765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D4C54"/>
                </a:solidFill>
              </a:defRPr>
            </a:pPr>
            <a:r>
              <a:rPr sz="1125" b="0">
                <a:solidFill>
                  <a:srgbClr val="3D4C54"/>
                </a:solidFill>
              </a:rPr>
              <a:t>正本 / 例外 / 更新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D0039D-C3A4-46CF-B7D4-7C1E120F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3530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E153241-AFFC-418B-BDCD-D4CE5E078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266950"/>
            <a:ext cx="1428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691577-9D94-4B38-B877-BF9255245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2438400"/>
            <a:ext cx="1162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部品A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E4264F-8B81-442B-AE80-CA0DF23D0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533650"/>
            <a:ext cx="10096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ABF00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3A8C548-9B71-45EC-A9E4-4C01FD837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70510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色A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E40C775-F6A6-47C9-8761-E05C8DD7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2266950"/>
            <a:ext cx="1200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44056B0-BE3F-4C10-BC63-8F2CFD2EC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438400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表紙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A937608-67B8-499C-B5AF-CA7297BE5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3448050"/>
            <a:ext cx="10668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EF3F6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E2DC3C-09D6-4A21-AA74-6D33E1651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8525" y="36195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FD0FD7E-6BCC-43ED-9A42-988C5CC81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3543300"/>
            <a:ext cx="16573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0A1E9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CA02135-0164-4433-976D-6447F58FB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7147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ページ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7CEF8E1-E52D-4904-B8D0-FF4BCA65A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648200"/>
            <a:ext cx="13525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8FBB8AF-AA78-4076-B8E1-6CD2EE099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4819650"/>
            <a:ext cx="108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運用?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F6E4690-F2DE-4A9B-B186-40E377401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4762500"/>
            <a:ext cx="12954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8FAFB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F24167D-20D1-4D07-8262-5F0C732E6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493395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1914"/>
                </a:solidFill>
              </a:defRPr>
            </a:pPr>
            <a:r>
              <a:rPr sz="1200" b="1">
                <a:solidFill>
                  <a:srgbClr val="231914"/>
                </a:solidFill>
              </a:rPr>
              <a:t>数値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A54DEEF-881F-4389-8CAE-109BAC47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565785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基礎、適用、実装、運用の順序がない</a:t>
            </a:r>
          </a:p>
        </p:txBody>
      </p:sp>
    </p:spTree>
    <p:extLst>
      <p:ext uri="{BB962C8B-B14F-4D97-AF65-F5344CB8AC3E}">
        <p14:creationId xmlns:p14="http://schemas.microsoft.com/office/powerpoint/2010/main" val="1313975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6932C95-4F46-4334-AF83-A04654ED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F11F8F-3780-4AB1-A190-DE6C3BFA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設計原則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183F92-060E-4822-BD44-0816A30CD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7EC694-CFB0-48A6-9C4C-FCABD3C2A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478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54E20C-060A-4B1E-AEBE-9E39ABED3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28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5456DB-64EB-42B0-86D7-A8C682F1C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002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カード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90BC35-786C-40A8-844B-4279A4E89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619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標準にしない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03CFD2-9E75-4358-867B-B5290CC65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1590675"/>
            <a:ext cx="59626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独立した選択対象や作業面を除き、余白と横罫線で構造を作る。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E015C3-EB04-4E1A-BA62-B8BCD512B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099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125C2B-346B-4FA6-B0ED-8FD1A9C55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812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階層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82647B-B29D-4899-A399-2587A6137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文字で作る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DF0EC6-473D-42A4-9660-A82C15E0E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71725"/>
            <a:ext cx="59626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強調はフォントサイズ、太さ、行間を第一手段にする。影や囲みを主役にしない。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CAA80E-FD6F-4D64-B4F5-A915098F6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909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EC57EB-AC93-42F7-8E35-720B4442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9F50BD-E498-4927-861E-2B84492EC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1813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増やさない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51D398-ED6B-4C21-9733-1D2C6C0E1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152775"/>
            <a:ext cx="59626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ブランドカラーとニュートラルだけで判断できる状態にする。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D14B2C-7820-423D-B7EC-1E58F1E0F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720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D64600-55A2-414B-B816-8144A9BE4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43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タイトル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241C7F-F6B3-443E-896F-E11C5A6D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9624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短い名詞句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9002E0-238C-4046-A9C5-2A6256152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933825"/>
            <a:ext cx="59626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語り口調や説明文をタイトルにしない。説明は本文行に置く。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587B26-6C00-4990-A3FE-08CCA0C70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530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1073A4-7C18-4AE3-BD1C-214FD3C0C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24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箇条書き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CC3E8B-8E00-40CC-93FC-47BCD4C74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7434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4C54"/>
                </a:solidFill>
              </a:defRPr>
            </a:pPr>
            <a:r>
              <a:rPr sz="1200" b="1">
                <a:solidFill>
                  <a:srgbClr val="3D4C54"/>
                </a:solidFill>
              </a:rPr>
              <a:t>番号なし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C4F7E9-B4A6-4A18-980C-1D63A9237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714875"/>
            <a:ext cx="59626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D4C54"/>
                </a:solidFill>
              </a:defRPr>
            </a:pPr>
            <a:r>
              <a:rPr sz="1275" b="0">
                <a:solidFill>
                  <a:srgbClr val="3D4C54"/>
                </a:solidFill>
              </a:rPr>
              <a:t>順序は表、行見出し、文言で示す。先頭数字で装飾しない。</a:t>
            </a:r>
          </a:p>
        </p:txBody>
      </p:sp>
    </p:spTree>
    <p:extLst>
      <p:ext uri="{BB962C8B-B14F-4D97-AF65-F5344CB8AC3E}">
        <p14:creationId xmlns:p14="http://schemas.microsoft.com/office/powerpoint/2010/main" val="15427132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C864B6-12FC-4F5D-B386-9526419F6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788E3C-C166-425E-93FE-995D80360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設計原則例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545223-15C8-404D-82CF-2E4E861A3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36C31E-F38E-41E3-B8E4-C81B3046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8274E3-CF19-40E1-975B-BCF018106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74DDAD-DCB0-4F02-97E6-8E323F22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8CA9C6-5EED-4408-B104-D7E51FFF6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122B73-FE46-46E4-AD45-67E6B0E0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1336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避ける要素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091FC7-91CE-4517-97F9-9C5C34D8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90800"/>
            <a:ext cx="46005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790AFB-75D2-4412-BAC4-586BAE63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33700"/>
            <a:ext cx="46005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EF9FB5-5AE2-47F0-AA45-38417011A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861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カード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A65BDB-E052-412F-9207-42644439A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0861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4C54"/>
                </a:solidFill>
              </a:defRPr>
            </a:pPr>
            <a:r>
              <a:rPr sz="1050" b="1">
                <a:solidFill>
                  <a:srgbClr val="3D4C54"/>
                </a:solidFill>
              </a:rPr>
              <a:t>標準にしない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772EE2-51BF-4345-BD2B-36B1602F3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86150"/>
            <a:ext cx="46005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F0ED63-721F-43B1-9049-A08AF4735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385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サブタイトル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50F92A-997A-4B0A-8FAC-5232DCF5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6385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4C54"/>
                </a:solidFill>
              </a:defRPr>
            </a:pPr>
            <a:r>
              <a:rPr sz="1050" b="1">
                <a:solidFill>
                  <a:srgbClr val="3D4C54"/>
                </a:solidFill>
              </a:rPr>
              <a:t>標準にしない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ECE546-4167-4F18-B9E7-FC0C5D4DA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38600"/>
            <a:ext cx="46005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D1C063-601E-4819-A958-DB52C55A4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追加色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43210E-7798-453B-AD2F-A9D984019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1910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4C54"/>
                </a:solidFill>
              </a:defRPr>
            </a:pPr>
            <a:r>
              <a:rPr sz="1050" b="1">
                <a:solidFill>
                  <a:srgbClr val="3D4C54"/>
                </a:solidFill>
              </a:rPr>
              <a:t>使わない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0B8D9B-DBDD-4B6B-8B74-E96173F55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91050"/>
            <a:ext cx="46005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A3B72D-B482-40BE-BEDD-ADE9E78BC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434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31914"/>
                </a:solidFill>
              </a:defRPr>
            </a:pPr>
            <a:r>
              <a:rPr sz="1275" b="1">
                <a:solidFill>
                  <a:srgbClr val="231914"/>
                </a:solidFill>
              </a:rPr>
              <a:t>数字箇条書き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36DAB7-4FFF-4B82-9B67-A14879919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7434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4C54"/>
                </a:solidFill>
              </a:defRPr>
            </a:pPr>
            <a:r>
              <a:rPr sz="1050" b="1">
                <a:solidFill>
                  <a:srgbClr val="3D4C54"/>
                </a:solidFill>
              </a:rPr>
              <a:t>使わない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886BD6-37FC-4D01-8693-08C40E819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43500"/>
            <a:ext cx="46005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F87FF6-0929-4AD3-841B-308A3335B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2305050"/>
            <a:ext cx="1809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0A1E9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209F3B5-C58F-446E-8644-28D22544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24765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6B6EC4-D023-4B63-B3F3-A7CB12978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2895600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Feature card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9DCA1F-114C-48D3-A249-F8106FC27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305050"/>
            <a:ext cx="1809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ABF00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D6ABB8-BFBA-4325-A614-122F3F575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4765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02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DA0430F-51CD-4378-9E38-BF59D997C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895600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Feature card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0DC69FE-9222-4B8B-871C-4223DE997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3943350"/>
            <a:ext cx="1809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EEF3F6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B33B90-008E-4B22-940C-8DE1C749C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41148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03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3DDE11A-7793-4B7D-BFDA-99E2C62CE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4533900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Feature card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538DB6F-A876-43A2-9F36-7FD39BB4D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943350"/>
            <a:ext cx="1809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26FD4E7-05AE-439A-8AAB-D93743BD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1148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04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C3EFEE-8708-4598-8FC5-0DA516216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533900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4C54"/>
                </a:solidFill>
              </a:defRPr>
            </a:pPr>
            <a:r>
              <a:rPr sz="1125" b="1">
                <a:solidFill>
                  <a:srgbClr val="3D4C54"/>
                </a:solidFill>
              </a:rPr>
              <a:t>Feature card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4472439-67D5-4288-9FCF-E47E97F3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543550"/>
            <a:ext cx="4371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F828E"/>
                </a:solidFill>
              </a:defRPr>
            </a:pPr>
            <a:r>
              <a:rPr sz="975" b="0">
                <a:solidFill>
                  <a:srgbClr val="6F828E"/>
                </a:solidFill>
              </a:rPr>
              <a:t>囲みと番号で整理したように見せる</a:t>
            </a:r>
          </a:p>
        </p:txBody>
      </p:sp>
    </p:spTree>
    <p:extLst>
      <p:ext uri="{BB962C8B-B14F-4D97-AF65-F5344CB8AC3E}">
        <p14:creationId xmlns:p14="http://schemas.microsoft.com/office/powerpoint/2010/main" val="21193859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8C26E7-B3A9-4389-8E0C-A356F526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E1CBF1-AE81-41B1-87B3-4906E6FF2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ロゴ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E39B20-5C24-4729-92F5-925E675F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e761a968b4421d"/>
          <a:stretch xmlns:a="http://schemas.openxmlformats.org/drawingml/2006/main"/>
        </p:blipFill>
        <p:spPr>
          <a:xfrm xmlns:a="http://schemas.openxmlformats.org/drawingml/2006/main">
            <a:off x="2442615" y="1485900"/>
            <a:ext cx="7306769" cy="14478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07803F-57E0-4CA9-A61D-4885D7BD0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6A43CE-BD06-4163-9284-C34DFA796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31914"/>
                </a:solidFill>
              </a:defRPr>
            </a:pPr>
            <a:r>
              <a:rPr sz="1950" b="1">
                <a:solidFill>
                  <a:srgbClr val="231914"/>
                </a:solidFill>
              </a:rPr>
              <a:t>標準は横組みロゴ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FD1651-697B-4BBC-93B3-AC6D0F109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371850"/>
            <a:ext cx="7429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D4C54"/>
                </a:solidFill>
              </a:defRPr>
            </a:pPr>
            <a:r>
              <a:rPr sz="1350" b="0">
                <a:solidFill>
                  <a:srgbClr val="3D4C54"/>
                </a:solidFill>
              </a:rPr>
              <a:t>初見の接点では社名が読める形を優先する。シンボル単体は省スペース用途、法人名の明示が必要な資料は日本語社名入りに切り替える。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446164-E5CF-4727-B4AD-91D2BE584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0CF9FE-3076-4A1C-BB8C-FFE26FCEE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863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8D7D61-43F4-43BF-A82F-BB91622B4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1005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横組み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2B751D-5037-4DEF-AC97-1F590D89B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57700"/>
            <a:ext cx="1504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4C54"/>
                </a:solidFill>
              </a:defRPr>
            </a:pPr>
            <a:r>
              <a:rPr sz="975" b="1">
                <a:solidFill>
                  <a:srgbClr val="3D4C54"/>
                </a:solidFill>
              </a:rPr>
              <a:t>標準 / 24mm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ab1382c9e54ff9"/>
          <a:stretch xmlns:a="http://schemas.openxmlformats.org/drawingml/2006/main"/>
        </p:blipFill>
        <p:spPr>
          <a:xfrm xmlns:a="http://schemas.openxmlformats.org/drawingml/2006/main">
            <a:off x="2646775" y="4248150"/>
            <a:ext cx="2307401" cy="45720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69BBDF-0C9C-4D1A-8E3A-ADD087A87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4238625"/>
            <a:ext cx="56864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Webヘッダー、表紙、営業資料の冒頭。社名認知を優先する接点で使う。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FCF3CF-1563-4CBE-8C39-E7031C686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7685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2BC7E6-F4F7-4161-BD8C-397B92831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0060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シンボル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2F1A5F-6B99-4FB1-951C-815151AB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48250"/>
            <a:ext cx="1504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4C54"/>
                </a:solidFill>
              </a:defRPr>
            </a:pPr>
            <a:r>
              <a:rPr sz="975" b="1">
                <a:solidFill>
                  <a:srgbClr val="3D4C54"/>
                </a:solidFill>
              </a:rPr>
              <a:t>省スペース / 7mm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f44c0bb29c4400"/>
          <a:stretch xmlns:a="http://schemas.openxmlformats.org/drawingml/2006/main"/>
        </p:blipFill>
        <p:spPr>
          <a:xfrm xmlns:a="http://schemas.openxmlformats.org/drawingml/2006/main">
            <a:off x="3371850" y="4808856"/>
            <a:ext cx="590550" cy="421637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385881-8A0C-4C4A-954B-D7F47D076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4829175"/>
            <a:ext cx="56864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favicon、狭いナビ、アプリアイコン。社名が近くにある、または再訪接点に限定する。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BFFE70-A32F-4A17-A3A7-460C78A21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67400"/>
            <a:ext cx="1078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65AF16-AD28-460A-BD0B-800A3D05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31914"/>
                </a:solidFill>
              </a:defRPr>
            </a:pPr>
            <a:r>
              <a:rPr sz="1575" b="1">
                <a:solidFill>
                  <a:srgbClr val="231914"/>
                </a:solidFill>
              </a:rPr>
              <a:t>日本語社名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568ADC-0C05-4271-9B67-59982D226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38800"/>
            <a:ext cx="1504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4C54"/>
                </a:solidFill>
              </a:defRPr>
            </a:pPr>
            <a:r>
              <a:rPr sz="975" b="1">
                <a:solidFill>
                  <a:srgbClr val="3D4C54"/>
                </a:solidFill>
              </a:rPr>
              <a:t>法人表記 / 27mm</a:t>
            </a:r>
          </a:p>
        </p:txBody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0967f491824906"/>
          <a:stretch xmlns:a="http://schemas.openxmlformats.org/drawingml/2006/main"/>
        </p:blipFill>
        <p:spPr>
          <a:xfrm xmlns:a="http://schemas.openxmlformats.org/drawingml/2006/main">
            <a:off x="2754950" y="5438775"/>
            <a:ext cx="2081525" cy="381000"/>
          </a:xfrm>
          <a:prstGeom xmlns:a="http://schemas.openxmlformats.org/drawingml/2006/main" prst="rect">
            <a:avLst/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DA2FBC-059A-4995-94C5-D843199A8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5419725"/>
            <a:ext cx="56864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D4C54"/>
                </a:solidFill>
              </a:defRPr>
            </a:pPr>
            <a:r>
              <a:rPr sz="1200" b="0">
                <a:solidFill>
                  <a:srgbClr val="3D4C54"/>
                </a:solidFill>
              </a:rPr>
              <a:t>契約、請求、会社案内、採用など、法人名を明示する資料で使う。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1F3EA7-9610-4765-9C7A-797679EEF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057900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正本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3AB5DA-3A5D-4CE1-B470-DD3C48531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6067425"/>
            <a:ext cx="269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CrossMedicine_vi.pdf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C28FD79-B49C-41BB-91E7-612948B24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6057900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余白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92F2F35-AA79-4DEC-AE9C-E0E7E949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9050" y="6067425"/>
            <a:ext cx="269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外接幅の10%以上。写真は20%以上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8B6F06-9322-4B6F-971C-2CC65F612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6057900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禁止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FF014E-034B-4498-B48D-335F9873D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8400" y="6067425"/>
            <a:ext cx="269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再配色、変形、影、比率変更、文字置換</a:t>
            </a:r>
          </a:p>
        </p:txBody>
      </p:sp>
    </p:spTree>
    <p:extLst>
      <p:ext uri="{BB962C8B-B14F-4D97-AF65-F5344CB8AC3E}">
        <p14:creationId xmlns:p14="http://schemas.microsoft.com/office/powerpoint/2010/main" val="135667069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304E91D-EA35-4AF4-AA6D-9CEF84D4F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F57FC1-5C98-4F0A-BF02-A59BCCA1C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05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31914"/>
                </a:solidFill>
              </a:defRPr>
            </a:pPr>
            <a:r>
              <a:rPr sz="2625" b="1">
                <a:solidFill>
                  <a:srgbClr val="231914"/>
                </a:solidFill>
              </a:rPr>
              <a:t>ロゴ例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90DCB0-07C4-44B3-B38D-0163013B5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DCB3FF-96E8-4358-9AE3-429DF395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良い例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93577F-7C1B-4069-97A5-4833C70D9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04950"/>
            <a:ext cx="5172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31914"/>
                </a:solidFill>
              </a:defRPr>
            </a:pPr>
            <a:r>
              <a:rPr sz="1800" b="1">
                <a:solidFill>
                  <a:srgbClr val="231914"/>
                </a:solidFill>
              </a:rPr>
              <a:t>悪い例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0E4A7D-5007-4C62-8253-7DBE908FE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5693BE-91F6-4AC2-936A-7F1FA84A1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866900"/>
            <a:ext cx="517207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EB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9f060f816e4ac5"/>
          <a:stretch xmlns:a="http://schemas.openxmlformats.org/drawingml/2006/main"/>
        </p:blipFill>
        <p:spPr>
          <a:xfrm xmlns:a="http://schemas.openxmlformats.org/drawingml/2006/main">
            <a:off x="1466850" y="2829451"/>
            <a:ext cx="3648075" cy="722848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1EA34B-5F09-49E8-9D92-D95185129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133850"/>
            <a:ext cx="39909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6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955CAC-75FF-4EE1-A722-BD2E47354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400550"/>
            <a:ext cx="39909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31914"/>
                </a:solidFill>
              </a:defRPr>
            </a:pPr>
            <a:r>
              <a:rPr sz="1350" b="1">
                <a:solidFill>
                  <a:srgbClr val="231914"/>
                </a:solidFill>
              </a:rPr>
              <a:t>横組み / 余白あり / 白背景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2EC907-A6B4-4C79-8849-F2B8B7B0D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762500"/>
            <a:ext cx="3990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3D4C54"/>
                </a:solidFill>
              </a:defRPr>
            </a:pPr>
            <a:r>
              <a:rPr sz="1050" b="0">
                <a:solidFill>
                  <a:srgbClr val="3D4C54"/>
                </a:solidFill>
              </a:rPr>
              <a:t>初見の資料やWebヘッダーで社名が読める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2EF5A1-380D-4F7D-97BC-4AACCCB57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247900"/>
            <a:ext cx="463867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1E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bf6645801d48ed"/>
          <a:stretch xmlns:a="http://schemas.openxmlformats.org/drawingml/2006/main"/>
        </p:blipFill>
        <p:spPr>
          <a:xfrm xmlns:a="http://schemas.openxmlformats.org/drawingml/2006/main">
            <a:off x="6715125" y="2437111"/>
            <a:ext cx="457200" cy="326429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43E0E7-572F-40A2-8FE2-16CD444B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3275" y="24860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Cross Medicine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0BB28A-98E7-47F4-855A-869F88A3D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028950"/>
            <a:ext cx="46386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19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E839DE-42AC-427B-9C8B-7EA550DCB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2004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D4C54"/>
                </a:solidFill>
              </a:defRPr>
            </a:pPr>
            <a:r>
              <a:rPr sz="975" b="0">
                <a:solidFill>
                  <a:srgbClr val="3D4C54"/>
                </a:solidFill>
              </a:rPr>
              <a:t>ロゴの近くに見出しや罫線が詰まる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E71B11-AEF5-4E50-A622-83DE64020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3943350"/>
            <a:ext cx="2857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BF0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ae62c067fc4a0c"/>
          <a:stretch xmlns:a="http://schemas.openxmlformats.org/drawingml/2006/main"/>
        </p:blipFill>
        <p:spPr>
          <a:xfrm xmlns:a="http://schemas.openxmlformats.org/drawingml/2006/main">
            <a:off x="7084087" y="4210050"/>
            <a:ext cx="2595826" cy="514350"/>
          </a:xfrm>
          <a:prstGeom xmlns:a="http://schemas.openxmlformats.org/drawingml/2006/main" prst="rect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C1F53F-9E71-4882-8512-17D1379DF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52387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3D4C54"/>
                </a:solidFill>
              </a:defRPr>
            </a:pPr>
            <a:r>
              <a:rPr sz="975" b="0">
                <a:solidFill>
                  <a:srgbClr val="3D4C54"/>
                </a:solidFill>
              </a:rPr>
              <a:t>背景と余白の設計がない</a:t>
            </a:r>
          </a:p>
        </p:txBody>
      </p:sp>
    </p:spTree>
    <p:extLst>
      <p:ext uri="{BB962C8B-B14F-4D97-AF65-F5344CB8AC3E}">
        <p14:creationId xmlns:p14="http://schemas.microsoft.com/office/powerpoint/2010/main" val="1589101791"/>
      </p:ext>
    </p:extLst>
  </p:cSld>
</p:sld>
</file>

<file path=ppt/theme/theme1.xml><?xml version="1.0" encoding="utf-8"?>
<a:theme xmlns:a="http://schemas.openxmlformats.org/drawingml/2006/main" name="ChatGPT">
  <a:themeElements>
    <a:clrScheme name="Cross Medicine">
      <a:dk1>
        <a:srgbClr val="231914"/>
      </a:dk1>
      <a:lt1>
        <a:srgbClr val="FFFFFF"/>
      </a:lt1>
      <a:dk2>
        <a:srgbClr val="172126"/>
      </a:dk2>
      <a:lt2>
        <a:srgbClr val="EEF3F6"/>
      </a:lt2>
      <a:accent1>
        <a:srgbClr val="00A1E9"/>
      </a:accent1>
      <a:accent2>
        <a:srgbClr val="FABF00"/>
      </a:accent2>
      <a:accent3>
        <a:srgbClr val="006A9C"/>
      </a:accent3>
      <a:accent4>
        <a:srgbClr val="231914"/>
      </a:accent4>
      <a:accent5>
        <a:srgbClr val="DDE6EB"/>
      </a:accent5>
      <a:accent6>
        <a:srgbClr val="6F828E"/>
      </a:accent6>
      <a:hlink>
        <a:srgbClr val="006A9C"/>
      </a:hlink>
      <a:folHlink>
        <a:srgbClr val="006A9C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ross Medicin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231914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231914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231914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231914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231914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231914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231914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2026-07-04T09:01:44.7090000Z</dcterms:created>
  <dcterms:modified xsi:type="dcterms:W3CDTF">2026-07-04T09:01:44.7090000Z</dcterms:modified>
</coreProperties>
</file>